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23" r:id="rId1"/>
  </p:sldMasterIdLst>
  <p:notesMasterIdLst>
    <p:notesMasterId r:id="rId21"/>
  </p:notesMasterIdLst>
  <p:sldIdLst>
    <p:sldId id="256" r:id="rId2"/>
    <p:sldId id="269" r:id="rId3"/>
    <p:sldId id="286" r:id="rId4"/>
    <p:sldId id="267" r:id="rId5"/>
    <p:sldId id="288" r:id="rId6"/>
    <p:sldId id="281" r:id="rId7"/>
    <p:sldId id="290" r:id="rId8"/>
    <p:sldId id="285" r:id="rId9"/>
    <p:sldId id="275" r:id="rId10"/>
    <p:sldId id="277" r:id="rId11"/>
    <p:sldId id="278" r:id="rId12"/>
    <p:sldId id="280" r:id="rId13"/>
    <p:sldId id="279" r:id="rId14"/>
    <p:sldId id="292" r:id="rId15"/>
    <p:sldId id="265" r:id="rId16"/>
    <p:sldId id="257" r:id="rId17"/>
    <p:sldId id="284" r:id="rId18"/>
    <p:sldId id="264" r:id="rId19"/>
    <p:sldId id="29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6B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793"/>
  </p:normalViewPr>
  <p:slideViewPr>
    <p:cSldViewPr snapToGrid="0">
      <p:cViewPr varScale="1">
        <p:scale>
          <a:sx n="124" d="100"/>
          <a:sy n="124" d="100"/>
        </p:scale>
        <p:origin x="2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12088-FBE4-DB40-8B47-F29BCB30D63B}" type="datetimeFigureOut">
              <a:rPr lang="en-US" smtClean="0"/>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BF333D-2A9C-0146-A270-1F5E2B954C9E}" type="slidenum">
              <a:rPr lang="en-US" smtClean="0"/>
              <a:t>‹#›</a:t>
            </a:fld>
            <a:endParaRPr lang="en-US"/>
          </a:p>
        </p:txBody>
      </p:sp>
    </p:spTree>
    <p:extLst>
      <p:ext uri="{BB962C8B-B14F-4D97-AF65-F5344CB8AC3E}">
        <p14:creationId xmlns:p14="http://schemas.microsoft.com/office/powerpoint/2010/main" val="107436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28600" defTabSz="914400">
              <a:spcAft>
                <a:spcPts val="600"/>
              </a:spcAft>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Access to safe and readily available water is crucial for public health.</a:t>
            </a:r>
          </a:p>
          <a:p>
            <a:pPr marL="285750" indent="-228600" defTabSz="914400">
              <a:spcAft>
                <a:spcPts val="600"/>
              </a:spcAft>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Improved water supply, sanitation, and effective water resource management contribute to economic growth and poverty reduction</a:t>
            </a:r>
          </a:p>
          <a:p>
            <a:pPr marL="285750" indent="-228600" defTabSz="914400">
              <a:spcAft>
                <a:spcPts val="600"/>
              </a:spcAft>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Contaminated water and poor sanitation are linked to the transmission of diseases like cholera, diarrhea, dysentery, hepatitis A, typhoid, and polio.</a:t>
            </a:r>
          </a:p>
          <a:p>
            <a:pPr marL="285750" indent="-228600" defTabSz="914400">
              <a:spcAft>
                <a:spcPts val="600"/>
              </a:spcAft>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Inadequate water and sanitation services expose individuals to preventable health risks, particularly in healthcare facilities.</a:t>
            </a:r>
          </a:p>
          <a:p>
            <a:pPr marL="285750" indent="-228600" defTabSz="914400">
              <a:spcAft>
                <a:spcPts val="600"/>
              </a:spcAft>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Motivated by these considerations, we aim to utilize a Water Quality dataset to delve into what defines safe and potable water</a:t>
            </a:r>
            <a:endParaRPr lang="en-US" dirty="0">
              <a:solidFill>
                <a:srgbClr val="246B9E"/>
              </a:solidFill>
              <a:latin typeface="Calibri" panose="020F0502020204030204" pitchFamily="34" charset="0"/>
              <a:cs typeface="Calibri" panose="020F0502020204030204" pitchFamily="34" charset="0"/>
            </a:endParaRPr>
          </a:p>
          <a:p>
            <a:pPr marL="285750" indent="-228600" defTabSz="914400">
              <a:spcAft>
                <a:spcPts val="600"/>
              </a:spcAft>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Employing machine learning techniques, we aspire to differentiate between Potable and Non-Potable water, contributing to the understanding and identification of water quality characteristics that ensure its safety for various purposes.</a:t>
            </a:r>
            <a:endParaRPr lang="en-US" dirty="0">
              <a:solidFill>
                <a:srgbClr val="246B9E"/>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5BF333D-2A9C-0146-A270-1F5E2B954C9E}" type="slidenum">
              <a:rPr lang="en-US" smtClean="0"/>
              <a:t>2</a:t>
            </a:fld>
            <a:endParaRPr lang="en-US"/>
          </a:p>
        </p:txBody>
      </p:sp>
    </p:spTree>
    <p:extLst>
      <p:ext uri="{BB962C8B-B14F-4D97-AF65-F5344CB8AC3E}">
        <p14:creationId xmlns:p14="http://schemas.microsoft.com/office/powerpoint/2010/main" val="1841766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just">
              <a:buFont typeface="Arial" panose="020B0604020202020204" pitchFamily="34" charset="0"/>
              <a:buChar char="•"/>
            </a:pPr>
            <a:r>
              <a:rPr lang="en-US" b="1" dirty="0">
                <a:solidFill>
                  <a:srgbClr val="246B9E"/>
                </a:solidFill>
                <a:latin typeface="Calibri" panose="020F0502020204030204" pitchFamily="34" charset="0"/>
                <a:cs typeface="Calibri" panose="020F0502020204030204" pitchFamily="34" charset="0"/>
              </a:rPr>
              <a:t>Gaussian Naïve Bayes</a:t>
            </a:r>
            <a:r>
              <a:rPr lang="en-US" dirty="0">
                <a:solidFill>
                  <a:srgbClr val="246B9E"/>
                </a:solidFill>
                <a:latin typeface="Calibri" panose="020F0502020204030204" pitchFamily="34" charset="0"/>
                <a:cs typeface="Calibri" panose="020F0502020204030204" pitchFamily="34" charset="0"/>
              </a:rPr>
              <a:t>: Gaussian Naive Bayes (GNB) is a probabilistic classification algorithm based on Bayes' theorem with the assumption of independence between features. </a:t>
            </a:r>
          </a:p>
          <a:p>
            <a:pPr marL="457200" indent="-457200" algn="just">
              <a:buFont typeface="Arial" panose="020B0604020202020204" pitchFamily="34" charset="0"/>
              <a:buChar char="•"/>
            </a:pPr>
            <a:endParaRPr lang="en-US" dirty="0">
              <a:solidFill>
                <a:srgbClr val="246B9E"/>
              </a:solidFill>
              <a:latin typeface="Calibri" panose="020F0502020204030204" pitchFamily="34" charset="0"/>
              <a:cs typeface="Calibri" panose="020F0502020204030204" pitchFamily="34" charset="0"/>
            </a:endParaRPr>
          </a:p>
          <a:p>
            <a:pPr marL="457200" indent="-457200" algn="just">
              <a:buFont typeface="Arial" panose="020B0604020202020204" pitchFamily="34" charset="0"/>
              <a:buChar char="•"/>
            </a:pPr>
            <a:endParaRPr lang="en-US" dirty="0">
              <a:solidFill>
                <a:srgbClr val="246B9E"/>
              </a:solidFill>
              <a:latin typeface="Calibri" panose="020F0502020204030204" pitchFamily="34" charset="0"/>
              <a:cs typeface="Calibri" panose="020F0502020204030204" pitchFamily="34" charset="0"/>
            </a:endParaRPr>
          </a:p>
          <a:p>
            <a:pPr marL="457200" indent="-457200" algn="just">
              <a:buFont typeface="Arial" panose="020B0604020202020204" pitchFamily="34" charset="0"/>
              <a:buChar char="•"/>
            </a:pPr>
            <a:endParaRPr lang="en-US" dirty="0">
              <a:solidFill>
                <a:srgbClr val="246B9E"/>
              </a:solidFill>
              <a:latin typeface="Calibri" panose="020F0502020204030204" pitchFamily="34" charset="0"/>
              <a:cs typeface="Calibri" panose="020F0502020204030204" pitchFamily="34" charset="0"/>
            </a:endParaRPr>
          </a:p>
          <a:p>
            <a:pPr algn="just"/>
            <a:endParaRPr lang="en-US" dirty="0">
              <a:solidFill>
                <a:srgbClr val="246B9E"/>
              </a:solidFill>
              <a:latin typeface="Calibri" panose="020F0502020204030204" pitchFamily="34" charset="0"/>
              <a:cs typeface="Calibri" panose="020F0502020204030204" pitchFamily="34" charset="0"/>
            </a:endParaRPr>
          </a:p>
          <a:p>
            <a:pPr marL="457200" indent="-457200" algn="just">
              <a:buFont typeface="Arial" panose="020B0604020202020204" pitchFamily="34" charset="0"/>
              <a:buChar char="•"/>
            </a:pPr>
            <a:r>
              <a:rPr lang="en-US" b="1" dirty="0">
                <a:solidFill>
                  <a:srgbClr val="246B9E"/>
                </a:solidFill>
                <a:latin typeface="Calibri" panose="020F0502020204030204" pitchFamily="34" charset="0"/>
                <a:cs typeface="Calibri" panose="020F0502020204030204" pitchFamily="34" charset="0"/>
              </a:rPr>
              <a:t>K-Nearest Neighbors</a:t>
            </a:r>
            <a:r>
              <a:rPr lang="en-US" dirty="0">
                <a:solidFill>
                  <a:srgbClr val="246B9E"/>
                </a:solidFill>
                <a:latin typeface="Calibri" panose="020F0502020204030204" pitchFamily="34" charset="0"/>
                <a:cs typeface="Calibri" panose="020F0502020204030204" pitchFamily="34" charset="0"/>
              </a:rPr>
              <a:t>: K-Nearest Neighbors (KNN) is a simple and intuitive algorithm used for both classification and regression tasks in machine learning. It belongs to the category of instance-based learning, as it doesn't build an explicit model during training but memorizes the entire training dataset.</a:t>
            </a:r>
          </a:p>
          <a:p>
            <a:pPr algn="just"/>
            <a:endParaRPr lang="en-US" dirty="0">
              <a:solidFill>
                <a:srgbClr val="246B9E"/>
              </a:solidFill>
              <a:latin typeface="Calibri" panose="020F0502020204030204" pitchFamily="34" charset="0"/>
              <a:cs typeface="Calibri" panose="020F0502020204030204" pitchFamily="34" charset="0"/>
            </a:endParaRPr>
          </a:p>
          <a:p>
            <a:pPr marL="457200" indent="-457200" algn="just">
              <a:buFont typeface="Arial" panose="020B0604020202020204" pitchFamily="34" charset="0"/>
              <a:buChar char="•"/>
            </a:pPr>
            <a:r>
              <a:rPr lang="en-US" b="1" dirty="0">
                <a:solidFill>
                  <a:srgbClr val="246B9E"/>
                </a:solidFill>
                <a:latin typeface="Calibri" panose="020F0502020204030204" pitchFamily="34" charset="0"/>
                <a:cs typeface="Calibri" panose="020F0502020204030204" pitchFamily="34" charset="0"/>
              </a:rPr>
              <a:t>Random Forest</a:t>
            </a:r>
            <a:r>
              <a:rPr lang="en-US" dirty="0">
                <a:solidFill>
                  <a:srgbClr val="246B9E"/>
                </a:solidFill>
                <a:latin typeface="Calibri" panose="020F0502020204030204" pitchFamily="34" charset="0"/>
                <a:cs typeface="Calibri" panose="020F0502020204030204" pitchFamily="34" charset="0"/>
              </a:rPr>
              <a:t>: Random Forest is an ensemble learning algorithm that belongs to the bagging family. It is widely used for both classification and regression tasks. The algorithm builds multiple decision trees during training and merges their predictions to obtain more accurate and stable results.</a:t>
            </a:r>
          </a:p>
          <a:p>
            <a:endParaRPr lang="en-US" dirty="0"/>
          </a:p>
        </p:txBody>
      </p:sp>
      <p:sp>
        <p:nvSpPr>
          <p:cNvPr id="4" name="Slide Number Placeholder 3"/>
          <p:cNvSpPr>
            <a:spLocks noGrp="1"/>
          </p:cNvSpPr>
          <p:nvPr>
            <p:ph type="sldNum" sz="quarter" idx="5"/>
          </p:nvPr>
        </p:nvSpPr>
        <p:spPr/>
        <p:txBody>
          <a:bodyPr/>
          <a:lstStyle/>
          <a:p>
            <a:fld id="{55BF333D-2A9C-0146-A270-1F5E2B954C9E}" type="slidenum">
              <a:rPr lang="en-US" smtClean="0"/>
              <a:t>16</a:t>
            </a:fld>
            <a:endParaRPr lang="en-US"/>
          </a:p>
        </p:txBody>
      </p:sp>
    </p:spTree>
    <p:extLst>
      <p:ext uri="{BB962C8B-B14F-4D97-AF65-F5344CB8AC3E}">
        <p14:creationId xmlns:p14="http://schemas.microsoft.com/office/powerpoint/2010/main" val="358628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246B9E"/>
                </a:solidFill>
                <a:latin typeface="Calibri" panose="020F0502020204030204" pitchFamily="34" charset="0"/>
                <a:cs typeface="Calibri" panose="020F0502020204030204" pitchFamily="34" charset="0"/>
              </a:rPr>
              <a:t>Ensemble Methods:</a:t>
            </a:r>
          </a:p>
          <a:p>
            <a:r>
              <a:rPr lang="en-US" dirty="0">
                <a:solidFill>
                  <a:srgbClr val="246B9E"/>
                </a:solidFill>
                <a:latin typeface="Calibri" panose="020F0502020204030204" pitchFamily="34" charset="0"/>
                <a:cs typeface="Calibri" panose="020F0502020204030204" pitchFamily="34" charset="0"/>
              </a:rPr>
              <a:t>Explore ensemble methods like bagging or boosting (e.g., AdaBoost, Gradient Boosting). Combining the predictions of multiple models can often result in improved performance.</a:t>
            </a:r>
          </a:p>
          <a:p>
            <a:endParaRPr lang="en-US" dirty="0">
              <a:solidFill>
                <a:srgbClr val="246B9E"/>
              </a:solidFill>
              <a:latin typeface="Calibri" panose="020F0502020204030204" pitchFamily="34" charset="0"/>
              <a:cs typeface="Calibri" panose="020F0502020204030204" pitchFamily="34" charset="0"/>
            </a:endParaRPr>
          </a:p>
          <a:p>
            <a:r>
              <a:rPr lang="en-US" b="1" dirty="0">
                <a:solidFill>
                  <a:srgbClr val="246B9E"/>
                </a:solidFill>
                <a:latin typeface="Calibri" panose="020F0502020204030204" pitchFamily="34" charset="0"/>
                <a:cs typeface="Calibri" panose="020F0502020204030204" pitchFamily="34" charset="0"/>
              </a:rPr>
              <a:t>Cross-Validation:</a:t>
            </a:r>
          </a:p>
          <a:p>
            <a:r>
              <a:rPr lang="en-US" dirty="0">
                <a:solidFill>
                  <a:srgbClr val="246B9E"/>
                </a:solidFill>
                <a:latin typeface="Calibri" panose="020F0502020204030204" pitchFamily="34" charset="0"/>
                <a:cs typeface="Calibri" panose="020F0502020204030204" pitchFamily="34" charset="0"/>
              </a:rPr>
              <a:t>Implement robust cross-validation techniques to ensure that the model's performance is consistent across different subsets of the data. This helps assess the model's generalization ability.</a:t>
            </a:r>
          </a:p>
          <a:p>
            <a:endParaRPr lang="en-US" dirty="0">
              <a:solidFill>
                <a:srgbClr val="246B9E"/>
              </a:solidFill>
              <a:latin typeface="Calibri" panose="020F0502020204030204" pitchFamily="34" charset="0"/>
              <a:cs typeface="Calibri" panose="020F0502020204030204" pitchFamily="34" charset="0"/>
            </a:endParaRPr>
          </a:p>
          <a:p>
            <a:r>
              <a:rPr lang="en-US" b="1" dirty="0">
                <a:solidFill>
                  <a:srgbClr val="246B9E"/>
                </a:solidFill>
                <a:latin typeface="Calibri" panose="020F0502020204030204" pitchFamily="34" charset="0"/>
                <a:cs typeface="Calibri" panose="020F0502020204030204" pitchFamily="34" charset="0"/>
              </a:rPr>
              <a:t>Utilize External Data:</a:t>
            </a:r>
          </a:p>
          <a:p>
            <a:r>
              <a:rPr lang="en-US" dirty="0">
                <a:solidFill>
                  <a:srgbClr val="246B9E"/>
                </a:solidFill>
                <a:latin typeface="Calibri" panose="020F0502020204030204" pitchFamily="34" charset="0"/>
                <a:cs typeface="Calibri" panose="020F0502020204030204" pitchFamily="34" charset="0"/>
              </a:rPr>
              <a:t>Explore the possibility of incorporating external datasets that may complement and enhance your current dataset.</a:t>
            </a:r>
          </a:p>
          <a:p>
            <a:endParaRPr lang="en-US" dirty="0"/>
          </a:p>
        </p:txBody>
      </p:sp>
      <p:sp>
        <p:nvSpPr>
          <p:cNvPr id="4" name="Slide Number Placeholder 3"/>
          <p:cNvSpPr>
            <a:spLocks noGrp="1"/>
          </p:cNvSpPr>
          <p:nvPr>
            <p:ph type="sldNum" sz="quarter" idx="5"/>
          </p:nvPr>
        </p:nvSpPr>
        <p:spPr/>
        <p:txBody>
          <a:bodyPr/>
          <a:lstStyle/>
          <a:p>
            <a:fld id="{55BF333D-2A9C-0146-A270-1F5E2B954C9E}" type="slidenum">
              <a:rPr lang="en-US" smtClean="0"/>
              <a:t>18</a:t>
            </a:fld>
            <a:endParaRPr lang="en-US"/>
          </a:p>
        </p:txBody>
      </p:sp>
    </p:spTree>
    <p:extLst>
      <p:ext uri="{BB962C8B-B14F-4D97-AF65-F5344CB8AC3E}">
        <p14:creationId xmlns:p14="http://schemas.microsoft.com/office/powerpoint/2010/main" val="2655512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12/4/23</a:t>
            </a:fld>
            <a:endParaRPr lang="en-US" dirty="0"/>
          </a:p>
        </p:txBody>
      </p:sp>
      <p:sp>
        <p:nvSpPr>
          <p:cNvPr id="5" name="Footer Placeholder 4"/>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244344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12/4/23</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8301965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12/4/23</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6445702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12/4/23</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7155211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12/4/23</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0892221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12/4/23</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50633855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12/4/23</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1101469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12/4/23</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0709971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12/4/23</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32765527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12/4/23</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7482291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933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E0CF6C-748E-4B7A-BC8B-3011EF78ED13}" type="datetime1">
              <a:rPr lang="en-US" smtClean="0"/>
              <a:pPr/>
              <a:t>12/4/23</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319314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E0CF6C-748E-4B7A-BC8B-3011EF78ED13}" type="datetime1">
              <a:rPr lang="en-US" smtClean="0"/>
              <a:pPr/>
              <a:t>12/4/23</a:t>
            </a:fld>
            <a:endParaRPr lang="en-US" dirty="0"/>
          </a:p>
        </p:txBody>
      </p:sp>
      <p:sp>
        <p:nvSpPr>
          <p:cNvPr id="8" name="Footer Placeholder 7"/>
          <p:cNvSpPr>
            <a:spLocks noGrp="1"/>
          </p:cNvSpPr>
          <p:nvPr>
            <p:ph type="ftr" sz="quarter" idx="11"/>
          </p:nvPr>
        </p:nvSpPr>
        <p:spPr/>
        <p:txBody>
          <a:bodyPr/>
          <a:lstStyle/>
          <a:p>
            <a:endParaRPr lang="en-US" dirty="0">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82732040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12/4/23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91759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048FA-06AB-4884-A69B-986B96E68A24}" type="datetime1">
              <a:rPr lang="en-US" smtClean="0"/>
              <a:t>12/4/23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95437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12/4/23</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11099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
        <p:nvSpPr>
          <p:cNvPr id="5" name="Date Placeholder 4"/>
          <p:cNvSpPr>
            <a:spLocks noGrp="1"/>
          </p:cNvSpPr>
          <p:nvPr>
            <p:ph type="dt" sz="half" idx="10"/>
          </p:nvPr>
        </p:nvSpPr>
        <p:spPr/>
        <p:txBody>
          <a:bodyPr/>
          <a:lstStyle/>
          <a:p>
            <a:fld id="{78AC6A5B-8AE7-4A41-B5A7-9ADC6686DC18}" type="datetime1">
              <a:rPr lang="en-US" smtClean="0"/>
              <a:t>12/4/23</a:t>
            </a:fld>
            <a:endParaRPr lang="en-US"/>
          </a:p>
        </p:txBody>
      </p:sp>
    </p:spTree>
    <p:extLst>
      <p:ext uri="{BB962C8B-B14F-4D97-AF65-F5344CB8AC3E}">
        <p14:creationId xmlns:p14="http://schemas.microsoft.com/office/powerpoint/2010/main" val="21440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7E0CF6C-748E-4B7A-BC8B-3011EF78ED13}" type="datetime1">
              <a:rPr lang="en-US" smtClean="0"/>
              <a:pPr/>
              <a:t>12/4/23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solidFill>
                <a:schemeClr val="tx1">
                  <a:alpha val="60000"/>
                </a:scheme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96901405"/>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hyperlink" Target="https://isoupdate.com/standards/iso-9004/" TargetMode="External"/><Relationship Id="rId3" Type="http://schemas.openxmlformats.org/officeDocument/2006/relationships/hyperlink" Target="https://www.analyticsvidhya.com/blog/2022/03/gaussian-naive-bayes-algorithm-for-credit-risk-modelling/" TargetMode="External"/><Relationship Id="rId7" Type="http://schemas.openxmlformats.org/officeDocument/2006/relationships/hyperlink" Target="https://www.health.harvard.edu/staying-healthy/how-much-water-should-you-drink" TargetMode="External"/><Relationship Id="rId2" Type="http://schemas.openxmlformats.org/officeDocument/2006/relationships/hyperlink" Target="https://www.kaggle.com/code/jaykumar1607/water-quality-analysis-plotly-and-modelling" TargetMode="External"/><Relationship Id="rId1" Type="http://schemas.openxmlformats.org/officeDocument/2006/relationships/slideLayout" Target="../slideLayouts/slideLayout17.xml"/><Relationship Id="rId6" Type="http://schemas.openxmlformats.org/officeDocument/2006/relationships/hyperlink" Target="https://www.analyticsvidhya.com/blog/2021/06/understanding-random-forest/" TargetMode="External"/><Relationship Id="rId5" Type="http://schemas.openxmlformats.org/officeDocument/2006/relationships/hyperlink" Target="https://www.geeksforgeeks.org/k-nearest-neighbours/" TargetMode="External"/><Relationship Id="rId4" Type="http://schemas.openxmlformats.org/officeDocument/2006/relationships/hyperlink" Target="https://scikit-learn.org/stable/" TargetMode="External"/><Relationship Id="rId9" Type="http://schemas.openxmlformats.org/officeDocument/2006/relationships/hyperlink" Target="https://www.open.edu/openlearn/mod/oucontent/view.php?id=26084&amp;section=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D09A2-F708-C8F5-342C-1F365C9EB30B}"/>
              </a:ext>
            </a:extLst>
          </p:cNvPr>
          <p:cNvSpPr>
            <a:spLocks noGrp="1"/>
          </p:cNvSpPr>
          <p:nvPr>
            <p:ph type="ctrTitle"/>
          </p:nvPr>
        </p:nvSpPr>
        <p:spPr>
          <a:xfrm>
            <a:off x="682109" y="738539"/>
            <a:ext cx="8689976" cy="1551707"/>
          </a:xfrm>
        </p:spPr>
        <p:txBody>
          <a:bodyPr>
            <a:normAutofit/>
          </a:bodyPr>
          <a:lstStyle/>
          <a:p>
            <a:pPr algn="ctr"/>
            <a:r>
              <a:rPr lang="en-US" sz="4000" b="1" dirty="0">
                <a:solidFill>
                  <a:srgbClr val="246B9E"/>
                </a:solidFill>
                <a:latin typeface="Calibri" panose="020F0502020204030204" pitchFamily="34" charset="0"/>
                <a:cs typeface="Calibri" panose="020F0502020204030204" pitchFamily="34" charset="0"/>
              </a:rPr>
              <a:t>DATA SCIENCE ENGINEERING METHODS </a:t>
            </a:r>
            <a:r>
              <a:rPr lang="en-US" sz="3600" b="1" dirty="0">
                <a:solidFill>
                  <a:srgbClr val="246B9E"/>
                </a:solidFill>
                <a:latin typeface="Calibri" panose="020F0502020204030204" pitchFamily="34" charset="0"/>
                <a:cs typeface="Calibri" panose="020F0502020204030204" pitchFamily="34" charset="0"/>
              </a:rPr>
              <a:t>FINAL PROJECT</a:t>
            </a:r>
          </a:p>
        </p:txBody>
      </p:sp>
      <p:sp>
        <p:nvSpPr>
          <p:cNvPr id="4" name="TextBox 3">
            <a:extLst>
              <a:ext uri="{FF2B5EF4-FFF2-40B4-BE49-F238E27FC236}">
                <a16:creationId xmlns:a16="http://schemas.microsoft.com/office/drawing/2014/main" id="{4D33282A-4A04-DBD1-B5DF-2186C9AA0755}"/>
              </a:ext>
            </a:extLst>
          </p:cNvPr>
          <p:cNvSpPr txBox="1"/>
          <p:nvPr/>
        </p:nvSpPr>
        <p:spPr>
          <a:xfrm>
            <a:off x="2913000" y="5813701"/>
            <a:ext cx="1830827" cy="369332"/>
          </a:xfrm>
          <a:prstGeom prst="rect">
            <a:avLst/>
          </a:prstGeom>
          <a:noFill/>
        </p:spPr>
        <p:txBody>
          <a:bodyPr wrap="square" rtlCol="0">
            <a:spAutoFit/>
          </a:bodyPr>
          <a:lstStyle/>
          <a:p>
            <a:r>
              <a:rPr lang="en-US" dirty="0">
                <a:solidFill>
                  <a:srgbClr val="246B9E"/>
                </a:solidFill>
                <a:latin typeface="Calibri" panose="020F0502020204030204" pitchFamily="34" charset="0"/>
                <a:cs typeface="Calibri" panose="020F0502020204030204" pitchFamily="34" charset="0"/>
              </a:rPr>
              <a:t>Anusha Kulkarni</a:t>
            </a:r>
          </a:p>
        </p:txBody>
      </p:sp>
      <p:pic>
        <p:nvPicPr>
          <p:cNvPr id="5" name="Picture 4" descr="A person smiling at the camera&#10;&#10;Description automatically generated">
            <a:extLst>
              <a:ext uri="{FF2B5EF4-FFF2-40B4-BE49-F238E27FC236}">
                <a16:creationId xmlns:a16="http://schemas.microsoft.com/office/drawing/2014/main" id="{0563FC56-339C-A54B-0F3B-F681A7628488}"/>
              </a:ext>
            </a:extLst>
          </p:cNvPr>
          <p:cNvPicPr>
            <a:picLocks noChangeAspect="1"/>
          </p:cNvPicPr>
          <p:nvPr/>
        </p:nvPicPr>
        <p:blipFill rotWithShape="1">
          <a:blip r:embed="rId2"/>
          <a:srcRect l="9400" r="14552"/>
          <a:stretch/>
        </p:blipFill>
        <p:spPr>
          <a:xfrm rot="16200000">
            <a:off x="2664492" y="3757311"/>
            <a:ext cx="2038352" cy="1830826"/>
          </a:xfrm>
          <a:prstGeom prst="rect">
            <a:avLst/>
          </a:prstGeom>
        </p:spPr>
      </p:pic>
      <p:pic>
        <p:nvPicPr>
          <p:cNvPr id="7" name="Picture 6" descr="A person smiling at camera&#10;&#10;Description automatically generated">
            <a:extLst>
              <a:ext uri="{FF2B5EF4-FFF2-40B4-BE49-F238E27FC236}">
                <a16:creationId xmlns:a16="http://schemas.microsoft.com/office/drawing/2014/main" id="{1CBBC3A3-F7DC-1872-8303-1016D221EF45}"/>
              </a:ext>
            </a:extLst>
          </p:cNvPr>
          <p:cNvPicPr>
            <a:picLocks noChangeAspect="1"/>
          </p:cNvPicPr>
          <p:nvPr/>
        </p:nvPicPr>
        <p:blipFill rotWithShape="1">
          <a:blip r:embed="rId3"/>
          <a:srcRect t="16499"/>
          <a:stretch/>
        </p:blipFill>
        <p:spPr>
          <a:xfrm>
            <a:off x="5180587" y="3653548"/>
            <a:ext cx="1830826" cy="2038351"/>
          </a:xfrm>
          <a:prstGeom prst="rect">
            <a:avLst/>
          </a:prstGeom>
        </p:spPr>
      </p:pic>
      <p:sp>
        <p:nvSpPr>
          <p:cNvPr id="8" name="TextBox 7">
            <a:extLst>
              <a:ext uri="{FF2B5EF4-FFF2-40B4-BE49-F238E27FC236}">
                <a16:creationId xmlns:a16="http://schemas.microsoft.com/office/drawing/2014/main" id="{8164184F-3C65-6974-3A1A-9EBB10866459}"/>
              </a:ext>
            </a:extLst>
          </p:cNvPr>
          <p:cNvSpPr txBox="1"/>
          <p:nvPr/>
        </p:nvSpPr>
        <p:spPr>
          <a:xfrm>
            <a:off x="5223944" y="5813701"/>
            <a:ext cx="1830827" cy="646331"/>
          </a:xfrm>
          <a:prstGeom prst="rect">
            <a:avLst/>
          </a:prstGeom>
          <a:noFill/>
        </p:spPr>
        <p:txBody>
          <a:bodyPr wrap="square" rtlCol="0">
            <a:spAutoFit/>
          </a:bodyPr>
          <a:lstStyle/>
          <a:p>
            <a:r>
              <a:rPr lang="en-US" sz="1800" dirty="0">
                <a:solidFill>
                  <a:srgbClr val="246B9E"/>
                </a:solidFill>
                <a:latin typeface="Calibri" panose="020F0502020204030204" pitchFamily="34" charset="0"/>
                <a:cs typeface="Calibri" panose="020F0502020204030204" pitchFamily="34" charset="0"/>
              </a:rPr>
              <a:t>Panchami </a:t>
            </a:r>
            <a:r>
              <a:rPr lang="en-US" sz="1800" dirty="0" err="1">
                <a:solidFill>
                  <a:srgbClr val="246B9E"/>
                </a:solidFill>
                <a:latin typeface="Calibri" panose="020F0502020204030204" pitchFamily="34" charset="0"/>
                <a:cs typeface="Calibri" panose="020F0502020204030204" pitchFamily="34" charset="0"/>
              </a:rPr>
              <a:t>Baleri</a:t>
            </a:r>
            <a:r>
              <a:rPr lang="en-US" sz="1800" dirty="0">
                <a:solidFill>
                  <a:srgbClr val="246B9E"/>
                </a:solidFill>
                <a:latin typeface="Calibri" panose="020F0502020204030204" pitchFamily="34" charset="0"/>
                <a:cs typeface="Calibri" panose="020F0502020204030204" pitchFamily="34" charset="0"/>
              </a:rPr>
              <a:t> </a:t>
            </a:r>
          </a:p>
          <a:p>
            <a:endParaRPr lang="en-US" dirty="0">
              <a:solidFill>
                <a:srgbClr val="246B9E"/>
              </a:solidFill>
            </a:endParaRPr>
          </a:p>
        </p:txBody>
      </p:sp>
      <p:sp>
        <p:nvSpPr>
          <p:cNvPr id="9" name="TextBox 8">
            <a:extLst>
              <a:ext uri="{FF2B5EF4-FFF2-40B4-BE49-F238E27FC236}">
                <a16:creationId xmlns:a16="http://schemas.microsoft.com/office/drawing/2014/main" id="{C40CE68F-9381-4491-86DC-F000C1DD206D}"/>
              </a:ext>
            </a:extLst>
          </p:cNvPr>
          <p:cNvSpPr txBox="1"/>
          <p:nvPr/>
        </p:nvSpPr>
        <p:spPr>
          <a:xfrm>
            <a:off x="1419816" y="2510231"/>
            <a:ext cx="7214562" cy="461665"/>
          </a:xfrm>
          <a:prstGeom prst="rect">
            <a:avLst/>
          </a:prstGeom>
          <a:noFill/>
        </p:spPr>
        <p:txBody>
          <a:bodyPr wrap="square" rtlCol="0">
            <a:spAutoFit/>
          </a:bodyPr>
          <a:lstStyle/>
          <a:p>
            <a:r>
              <a:rPr lang="en-US" sz="2400" dirty="0">
                <a:solidFill>
                  <a:srgbClr val="246B9E"/>
                </a:solidFill>
                <a:latin typeface="Calibri" panose="020F0502020204030204" pitchFamily="34" charset="0"/>
                <a:cs typeface="Calibri" panose="020F0502020204030204" pitchFamily="34" charset="0"/>
              </a:rPr>
              <a:t>MACHINE LEARNING MODELS TO TEST WATER QUALITY</a:t>
            </a:r>
          </a:p>
        </p:txBody>
      </p:sp>
    </p:spTree>
    <p:extLst>
      <p:ext uri="{BB962C8B-B14F-4D97-AF65-F5344CB8AC3E}">
        <p14:creationId xmlns:p14="http://schemas.microsoft.com/office/powerpoint/2010/main" val="155435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B095-3CAE-D9EE-E9EB-A7E4D7873220}"/>
              </a:ext>
            </a:extLst>
          </p:cNvPr>
          <p:cNvSpPr>
            <a:spLocks noGrp="1"/>
          </p:cNvSpPr>
          <p:nvPr>
            <p:ph type="title"/>
          </p:nvPr>
        </p:nvSpPr>
        <p:spPr>
          <a:xfrm>
            <a:off x="572435" y="369870"/>
            <a:ext cx="2581419" cy="430372"/>
          </a:xfrm>
        </p:spPr>
        <p:txBody>
          <a:bodyPr>
            <a:noAutofit/>
          </a:bodyPr>
          <a:lstStyle/>
          <a:p>
            <a:r>
              <a:rPr lang="en-US" sz="2000" i="0" u="none" strike="noStrike" dirty="0">
                <a:solidFill>
                  <a:srgbClr val="246B9E"/>
                </a:solidFill>
                <a:effectLst/>
                <a:latin typeface="Calibri" panose="020F0502020204030204" pitchFamily="34" charset="0"/>
                <a:cs typeface="Calibri" panose="020F0502020204030204" pitchFamily="34" charset="0"/>
              </a:rPr>
              <a:t>K-Nearest Neighbors</a:t>
            </a:r>
            <a:endParaRPr lang="en-US" sz="2000" dirty="0">
              <a:solidFill>
                <a:srgbClr val="246B9E"/>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845405F-494B-41B0-155D-876DA6C88A6D}"/>
              </a:ext>
            </a:extLst>
          </p:cNvPr>
          <p:cNvSpPr txBox="1"/>
          <p:nvPr/>
        </p:nvSpPr>
        <p:spPr>
          <a:xfrm>
            <a:off x="1166729" y="1204116"/>
            <a:ext cx="2581419" cy="369332"/>
          </a:xfrm>
          <a:prstGeom prst="rect">
            <a:avLst/>
          </a:prstGeom>
          <a:noFill/>
        </p:spPr>
        <p:txBody>
          <a:bodyPr wrap="square" rtlCol="0">
            <a:spAutoFit/>
          </a:bodyPr>
          <a:lstStyle/>
          <a:p>
            <a:r>
              <a:rPr lang="en-US" dirty="0">
                <a:solidFill>
                  <a:srgbClr val="246B9E"/>
                </a:solidFill>
                <a:latin typeface="Calibri" panose="020F0502020204030204" pitchFamily="34" charset="0"/>
                <a:cs typeface="Calibri" panose="020F0502020204030204" pitchFamily="34" charset="0"/>
              </a:rPr>
              <a:t>Before Feature Selection</a:t>
            </a:r>
          </a:p>
        </p:txBody>
      </p:sp>
      <p:sp>
        <p:nvSpPr>
          <p:cNvPr id="9" name="TextBox 8">
            <a:extLst>
              <a:ext uri="{FF2B5EF4-FFF2-40B4-BE49-F238E27FC236}">
                <a16:creationId xmlns:a16="http://schemas.microsoft.com/office/drawing/2014/main" id="{688CD0BD-5073-7ECF-F31E-79BFC0D8E767}"/>
              </a:ext>
            </a:extLst>
          </p:cNvPr>
          <p:cNvSpPr txBox="1"/>
          <p:nvPr/>
        </p:nvSpPr>
        <p:spPr>
          <a:xfrm>
            <a:off x="5988705" y="1204116"/>
            <a:ext cx="2581419" cy="369332"/>
          </a:xfrm>
          <a:prstGeom prst="rect">
            <a:avLst/>
          </a:prstGeom>
          <a:noFill/>
        </p:spPr>
        <p:txBody>
          <a:bodyPr wrap="square" rtlCol="0">
            <a:spAutoFit/>
          </a:bodyPr>
          <a:lstStyle/>
          <a:p>
            <a:r>
              <a:rPr lang="en-US" dirty="0">
                <a:solidFill>
                  <a:srgbClr val="246B9E"/>
                </a:solidFill>
                <a:latin typeface="Calibri" panose="020F0502020204030204" pitchFamily="34" charset="0"/>
                <a:cs typeface="Calibri" panose="020F0502020204030204" pitchFamily="34" charset="0"/>
              </a:rPr>
              <a:t>After Feature Selection</a:t>
            </a:r>
          </a:p>
        </p:txBody>
      </p:sp>
      <p:pic>
        <p:nvPicPr>
          <p:cNvPr id="4" name="Picture 3" descr="A screenshot of a computer&#10;&#10;Description automatically generated">
            <a:extLst>
              <a:ext uri="{FF2B5EF4-FFF2-40B4-BE49-F238E27FC236}">
                <a16:creationId xmlns:a16="http://schemas.microsoft.com/office/drawing/2014/main" id="{6CC57FA6-7BDD-8934-BA2F-DEF7F3A4C3F1}"/>
              </a:ext>
            </a:extLst>
          </p:cNvPr>
          <p:cNvPicPr>
            <a:picLocks noChangeAspect="1"/>
          </p:cNvPicPr>
          <p:nvPr/>
        </p:nvPicPr>
        <p:blipFill>
          <a:blip r:embed="rId2"/>
          <a:stretch>
            <a:fillRect/>
          </a:stretch>
        </p:blipFill>
        <p:spPr>
          <a:xfrm>
            <a:off x="166957" y="1598294"/>
            <a:ext cx="4452946" cy="2470786"/>
          </a:xfrm>
          <a:prstGeom prst="rect">
            <a:avLst/>
          </a:prstGeom>
          <a:ln>
            <a:solidFill>
              <a:schemeClr val="tx1"/>
            </a:solidFill>
          </a:ln>
        </p:spPr>
      </p:pic>
      <p:pic>
        <p:nvPicPr>
          <p:cNvPr id="10" name="Picture 9" descr="A screenshot of a computer&#10;&#10;Description automatically generated">
            <a:extLst>
              <a:ext uri="{FF2B5EF4-FFF2-40B4-BE49-F238E27FC236}">
                <a16:creationId xmlns:a16="http://schemas.microsoft.com/office/drawing/2014/main" id="{6240B5BF-2E9E-1974-1FD3-984701BBCEEB}"/>
              </a:ext>
            </a:extLst>
          </p:cNvPr>
          <p:cNvPicPr>
            <a:picLocks noChangeAspect="1"/>
          </p:cNvPicPr>
          <p:nvPr/>
        </p:nvPicPr>
        <p:blipFill>
          <a:blip r:embed="rId3"/>
          <a:stretch>
            <a:fillRect/>
          </a:stretch>
        </p:blipFill>
        <p:spPr>
          <a:xfrm>
            <a:off x="4628134" y="1598294"/>
            <a:ext cx="4932353" cy="2470786"/>
          </a:xfrm>
          <a:prstGeom prst="rect">
            <a:avLst/>
          </a:prstGeom>
          <a:ln>
            <a:solidFill>
              <a:schemeClr val="tx1"/>
            </a:solidFill>
          </a:ln>
        </p:spPr>
      </p:pic>
    </p:spTree>
    <p:extLst>
      <p:ext uri="{BB962C8B-B14F-4D97-AF65-F5344CB8AC3E}">
        <p14:creationId xmlns:p14="http://schemas.microsoft.com/office/powerpoint/2010/main" val="368117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CC9284-8D78-2E32-3F15-2B174FC38031}"/>
              </a:ext>
            </a:extLst>
          </p:cNvPr>
          <p:cNvSpPr>
            <a:spLocks noGrp="1"/>
          </p:cNvSpPr>
          <p:nvPr>
            <p:ph type="title"/>
          </p:nvPr>
        </p:nvSpPr>
        <p:spPr>
          <a:xfrm>
            <a:off x="626281" y="569134"/>
            <a:ext cx="2581419" cy="430372"/>
          </a:xfrm>
        </p:spPr>
        <p:txBody>
          <a:bodyPr>
            <a:noAutofit/>
          </a:bodyPr>
          <a:lstStyle/>
          <a:p>
            <a:r>
              <a:rPr lang="en-US" sz="2000" dirty="0">
                <a:solidFill>
                  <a:srgbClr val="246B9E"/>
                </a:solidFill>
                <a:latin typeface="Calibri" panose="020F0502020204030204" pitchFamily="34" charset="0"/>
                <a:cs typeface="Calibri" panose="020F0502020204030204" pitchFamily="34" charset="0"/>
              </a:rPr>
              <a:t>Random Forest</a:t>
            </a:r>
          </a:p>
        </p:txBody>
      </p:sp>
      <p:sp>
        <p:nvSpPr>
          <p:cNvPr id="2" name="TextBox 1">
            <a:extLst>
              <a:ext uri="{FF2B5EF4-FFF2-40B4-BE49-F238E27FC236}">
                <a16:creationId xmlns:a16="http://schemas.microsoft.com/office/drawing/2014/main" id="{DA0D44DD-74EF-BEE0-79A4-EDC18EDFA919}"/>
              </a:ext>
            </a:extLst>
          </p:cNvPr>
          <p:cNvSpPr txBox="1"/>
          <p:nvPr/>
        </p:nvSpPr>
        <p:spPr>
          <a:xfrm>
            <a:off x="1171566" y="1304576"/>
            <a:ext cx="2581419" cy="369332"/>
          </a:xfrm>
          <a:prstGeom prst="rect">
            <a:avLst/>
          </a:prstGeom>
          <a:noFill/>
        </p:spPr>
        <p:txBody>
          <a:bodyPr wrap="square" rtlCol="0">
            <a:spAutoFit/>
          </a:bodyPr>
          <a:lstStyle/>
          <a:p>
            <a:r>
              <a:rPr lang="en-US" dirty="0">
                <a:solidFill>
                  <a:srgbClr val="246B9E"/>
                </a:solidFill>
                <a:latin typeface="Calibri" panose="020F0502020204030204" pitchFamily="34" charset="0"/>
                <a:cs typeface="Calibri" panose="020F0502020204030204" pitchFamily="34" charset="0"/>
              </a:rPr>
              <a:t>Before Feature Selection</a:t>
            </a:r>
          </a:p>
        </p:txBody>
      </p:sp>
      <p:pic>
        <p:nvPicPr>
          <p:cNvPr id="5" name="Picture 4" descr="A screenshot of a computer&#10;&#10;Description automatically generated">
            <a:extLst>
              <a:ext uri="{FF2B5EF4-FFF2-40B4-BE49-F238E27FC236}">
                <a16:creationId xmlns:a16="http://schemas.microsoft.com/office/drawing/2014/main" id="{69E3757B-E105-9866-7410-11CC6F7E6121}"/>
              </a:ext>
            </a:extLst>
          </p:cNvPr>
          <p:cNvPicPr>
            <a:picLocks noChangeAspect="1"/>
          </p:cNvPicPr>
          <p:nvPr/>
        </p:nvPicPr>
        <p:blipFill rotWithShape="1">
          <a:blip r:embed="rId2"/>
          <a:srcRect r="2170"/>
          <a:stretch/>
        </p:blipFill>
        <p:spPr>
          <a:xfrm>
            <a:off x="105664" y="1675718"/>
            <a:ext cx="4713224" cy="2667682"/>
          </a:xfrm>
          <a:prstGeom prst="rect">
            <a:avLst/>
          </a:prstGeom>
          <a:ln>
            <a:solidFill>
              <a:schemeClr val="tx1"/>
            </a:solidFill>
          </a:ln>
        </p:spPr>
      </p:pic>
      <p:pic>
        <p:nvPicPr>
          <p:cNvPr id="10" name="Picture 9" descr="A screenshot of a computer&#10;&#10;Description automatically generated">
            <a:extLst>
              <a:ext uri="{FF2B5EF4-FFF2-40B4-BE49-F238E27FC236}">
                <a16:creationId xmlns:a16="http://schemas.microsoft.com/office/drawing/2014/main" id="{3C04E021-B5A5-5E30-02D9-0EE89F5C25EA}"/>
              </a:ext>
            </a:extLst>
          </p:cNvPr>
          <p:cNvPicPr>
            <a:picLocks noChangeAspect="1"/>
          </p:cNvPicPr>
          <p:nvPr/>
        </p:nvPicPr>
        <p:blipFill>
          <a:blip r:embed="rId3"/>
          <a:stretch>
            <a:fillRect/>
          </a:stretch>
        </p:blipFill>
        <p:spPr>
          <a:xfrm>
            <a:off x="4823968" y="1675718"/>
            <a:ext cx="4817754" cy="2667682"/>
          </a:xfrm>
          <a:prstGeom prst="rect">
            <a:avLst/>
          </a:prstGeom>
          <a:ln>
            <a:solidFill>
              <a:schemeClr val="tx1"/>
            </a:solidFill>
          </a:ln>
        </p:spPr>
      </p:pic>
      <p:sp>
        <p:nvSpPr>
          <p:cNvPr id="12" name="TextBox 11">
            <a:extLst>
              <a:ext uri="{FF2B5EF4-FFF2-40B4-BE49-F238E27FC236}">
                <a16:creationId xmlns:a16="http://schemas.microsoft.com/office/drawing/2014/main" id="{F4F5375D-9033-1DD7-8DEB-06FFBF7129CF}"/>
              </a:ext>
            </a:extLst>
          </p:cNvPr>
          <p:cNvSpPr txBox="1"/>
          <p:nvPr/>
        </p:nvSpPr>
        <p:spPr>
          <a:xfrm>
            <a:off x="6043569" y="1295556"/>
            <a:ext cx="2581419" cy="369332"/>
          </a:xfrm>
          <a:prstGeom prst="rect">
            <a:avLst/>
          </a:prstGeom>
          <a:noFill/>
        </p:spPr>
        <p:txBody>
          <a:bodyPr wrap="square" rtlCol="0">
            <a:spAutoFit/>
          </a:bodyPr>
          <a:lstStyle/>
          <a:p>
            <a:r>
              <a:rPr lang="en-US" dirty="0">
                <a:solidFill>
                  <a:srgbClr val="246B9E"/>
                </a:solidFill>
                <a:latin typeface="Calibri" panose="020F0502020204030204" pitchFamily="34" charset="0"/>
                <a:cs typeface="Calibri" panose="020F0502020204030204" pitchFamily="34" charset="0"/>
              </a:rPr>
              <a:t>After Feature Selection</a:t>
            </a:r>
          </a:p>
        </p:txBody>
      </p:sp>
    </p:spTree>
    <p:extLst>
      <p:ext uri="{BB962C8B-B14F-4D97-AF65-F5344CB8AC3E}">
        <p14:creationId xmlns:p14="http://schemas.microsoft.com/office/powerpoint/2010/main" val="268624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F0E311-D0CF-003A-0FCE-C9F2B6D5465D}"/>
              </a:ext>
            </a:extLst>
          </p:cNvPr>
          <p:cNvSpPr txBox="1">
            <a:spLocks/>
          </p:cNvSpPr>
          <p:nvPr/>
        </p:nvSpPr>
        <p:spPr>
          <a:xfrm>
            <a:off x="529999" y="434206"/>
            <a:ext cx="2581419" cy="43037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rgbClr val="246B9E"/>
                </a:solidFill>
                <a:latin typeface="Calibri" panose="020F0502020204030204" pitchFamily="34" charset="0"/>
                <a:cs typeface="Calibri" panose="020F0502020204030204" pitchFamily="34" charset="0"/>
              </a:rPr>
              <a:t>Feature Importance</a:t>
            </a:r>
          </a:p>
        </p:txBody>
      </p:sp>
      <p:pic>
        <p:nvPicPr>
          <p:cNvPr id="5" name="Picture 4" descr="A screenshot of a cell phone&#10;&#10;Description automatically generated">
            <a:extLst>
              <a:ext uri="{FF2B5EF4-FFF2-40B4-BE49-F238E27FC236}">
                <a16:creationId xmlns:a16="http://schemas.microsoft.com/office/drawing/2014/main" id="{FA3E3692-5009-E218-2826-5EBB2E51E889}"/>
              </a:ext>
            </a:extLst>
          </p:cNvPr>
          <p:cNvPicPr>
            <a:picLocks noChangeAspect="1"/>
          </p:cNvPicPr>
          <p:nvPr/>
        </p:nvPicPr>
        <p:blipFill>
          <a:blip r:embed="rId2"/>
          <a:stretch>
            <a:fillRect/>
          </a:stretch>
        </p:blipFill>
        <p:spPr>
          <a:xfrm>
            <a:off x="988038" y="1182178"/>
            <a:ext cx="2310429" cy="3389412"/>
          </a:xfrm>
          <a:prstGeom prst="rect">
            <a:avLst/>
          </a:prstGeom>
          <a:ln>
            <a:solidFill>
              <a:schemeClr val="tx1"/>
            </a:solidFill>
          </a:ln>
        </p:spPr>
      </p:pic>
      <p:pic>
        <p:nvPicPr>
          <p:cNvPr id="8" name="Picture 7" descr="A bar graph with blue bars&#10;&#10;Description automatically generated">
            <a:extLst>
              <a:ext uri="{FF2B5EF4-FFF2-40B4-BE49-F238E27FC236}">
                <a16:creationId xmlns:a16="http://schemas.microsoft.com/office/drawing/2014/main" id="{793CC1C5-4185-98F3-5F4A-28CFFA8F5D2E}"/>
              </a:ext>
            </a:extLst>
          </p:cNvPr>
          <p:cNvPicPr>
            <a:picLocks noChangeAspect="1"/>
          </p:cNvPicPr>
          <p:nvPr/>
        </p:nvPicPr>
        <p:blipFill>
          <a:blip r:embed="rId3"/>
          <a:stretch>
            <a:fillRect/>
          </a:stretch>
        </p:blipFill>
        <p:spPr>
          <a:xfrm>
            <a:off x="3881374" y="1182178"/>
            <a:ext cx="5057580" cy="3389412"/>
          </a:xfrm>
          <a:prstGeom prst="rect">
            <a:avLst/>
          </a:prstGeom>
          <a:ln>
            <a:solidFill>
              <a:schemeClr val="tx1"/>
            </a:solidFill>
          </a:ln>
        </p:spPr>
      </p:pic>
    </p:spTree>
    <p:extLst>
      <p:ext uri="{BB962C8B-B14F-4D97-AF65-F5344CB8AC3E}">
        <p14:creationId xmlns:p14="http://schemas.microsoft.com/office/powerpoint/2010/main" val="303102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0153E4-2201-826A-C989-BFA2D19BA470}"/>
              </a:ext>
            </a:extLst>
          </p:cNvPr>
          <p:cNvSpPr txBox="1">
            <a:spLocks/>
          </p:cNvSpPr>
          <p:nvPr/>
        </p:nvSpPr>
        <p:spPr>
          <a:xfrm>
            <a:off x="197672" y="119399"/>
            <a:ext cx="3446193" cy="43037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rgbClr val="246B9E"/>
                </a:solidFill>
                <a:latin typeface="Calibri" panose="020F0502020204030204" pitchFamily="34" charset="0"/>
                <a:cs typeface="Calibri" panose="020F0502020204030204" pitchFamily="34" charset="0"/>
              </a:rPr>
              <a:t>Tuning the Parameters</a:t>
            </a:r>
          </a:p>
        </p:txBody>
      </p:sp>
      <p:sp>
        <p:nvSpPr>
          <p:cNvPr id="15" name="TextBox 14">
            <a:extLst>
              <a:ext uri="{FF2B5EF4-FFF2-40B4-BE49-F238E27FC236}">
                <a16:creationId xmlns:a16="http://schemas.microsoft.com/office/drawing/2014/main" id="{192C343F-50A5-B1DD-1125-4502A04F12EE}"/>
              </a:ext>
            </a:extLst>
          </p:cNvPr>
          <p:cNvSpPr txBox="1"/>
          <p:nvPr/>
        </p:nvSpPr>
        <p:spPr>
          <a:xfrm>
            <a:off x="1705994" y="573445"/>
            <a:ext cx="1375581" cy="338554"/>
          </a:xfrm>
          <a:prstGeom prst="rect">
            <a:avLst/>
          </a:prstGeom>
          <a:noFill/>
        </p:spPr>
        <p:txBody>
          <a:bodyPr wrap="square" rtlCol="0">
            <a:spAutoFit/>
          </a:bodyPr>
          <a:lstStyle/>
          <a:p>
            <a:r>
              <a:rPr lang="en-US" sz="1600" dirty="0">
                <a:solidFill>
                  <a:srgbClr val="246B9E"/>
                </a:solidFill>
                <a:latin typeface="Calibri" panose="020F0502020204030204" pitchFamily="34" charset="0"/>
                <a:cs typeface="Calibri" panose="020F0502020204030204" pitchFamily="34" charset="0"/>
              </a:rPr>
              <a:t>n_estimators</a:t>
            </a:r>
          </a:p>
        </p:txBody>
      </p:sp>
      <p:sp>
        <p:nvSpPr>
          <p:cNvPr id="16" name="TextBox 15">
            <a:extLst>
              <a:ext uri="{FF2B5EF4-FFF2-40B4-BE49-F238E27FC236}">
                <a16:creationId xmlns:a16="http://schemas.microsoft.com/office/drawing/2014/main" id="{DB736884-0636-EC37-58A2-C08D0FC68C4B}"/>
              </a:ext>
            </a:extLst>
          </p:cNvPr>
          <p:cNvSpPr txBox="1"/>
          <p:nvPr/>
        </p:nvSpPr>
        <p:spPr>
          <a:xfrm>
            <a:off x="6408200" y="574413"/>
            <a:ext cx="1375581" cy="338554"/>
          </a:xfrm>
          <a:prstGeom prst="rect">
            <a:avLst/>
          </a:prstGeom>
          <a:noFill/>
        </p:spPr>
        <p:txBody>
          <a:bodyPr wrap="square" rtlCol="0">
            <a:spAutoFit/>
          </a:bodyPr>
          <a:lstStyle/>
          <a:p>
            <a:r>
              <a:rPr lang="en-US" sz="1600" dirty="0">
                <a:solidFill>
                  <a:srgbClr val="246B9E"/>
                </a:solidFill>
                <a:latin typeface="Calibri" panose="020F0502020204030204" pitchFamily="34" charset="0"/>
                <a:cs typeface="Calibri" panose="020F0502020204030204" pitchFamily="34" charset="0"/>
              </a:rPr>
              <a:t>max_depth</a:t>
            </a:r>
          </a:p>
        </p:txBody>
      </p:sp>
      <p:sp>
        <p:nvSpPr>
          <p:cNvPr id="17" name="TextBox 16">
            <a:extLst>
              <a:ext uri="{FF2B5EF4-FFF2-40B4-BE49-F238E27FC236}">
                <a16:creationId xmlns:a16="http://schemas.microsoft.com/office/drawing/2014/main" id="{D33FBE49-4BA8-F720-1DB9-A4D69BA8A558}"/>
              </a:ext>
            </a:extLst>
          </p:cNvPr>
          <p:cNvSpPr txBox="1"/>
          <p:nvPr/>
        </p:nvSpPr>
        <p:spPr>
          <a:xfrm>
            <a:off x="658203" y="3681298"/>
            <a:ext cx="1375581" cy="338554"/>
          </a:xfrm>
          <a:prstGeom prst="rect">
            <a:avLst/>
          </a:prstGeom>
          <a:noFill/>
        </p:spPr>
        <p:txBody>
          <a:bodyPr wrap="square" rtlCol="0">
            <a:spAutoFit/>
          </a:bodyPr>
          <a:lstStyle/>
          <a:p>
            <a:r>
              <a:rPr lang="en-US" sz="1600" dirty="0">
                <a:solidFill>
                  <a:srgbClr val="246B9E"/>
                </a:solidFill>
                <a:latin typeface="Calibri" panose="020F0502020204030204" pitchFamily="34" charset="0"/>
                <a:cs typeface="Calibri" panose="020F0502020204030204" pitchFamily="34" charset="0"/>
              </a:rPr>
              <a:t>GridSearchCV</a:t>
            </a:r>
          </a:p>
        </p:txBody>
      </p:sp>
      <p:pic>
        <p:nvPicPr>
          <p:cNvPr id="3" name="Picture 2" descr="A graph with a line&#10;&#10;Description automatically generated">
            <a:extLst>
              <a:ext uri="{FF2B5EF4-FFF2-40B4-BE49-F238E27FC236}">
                <a16:creationId xmlns:a16="http://schemas.microsoft.com/office/drawing/2014/main" id="{F21C2593-5DD5-54E4-AF58-42B8A674CC73}"/>
              </a:ext>
            </a:extLst>
          </p:cNvPr>
          <p:cNvPicPr>
            <a:picLocks noChangeAspect="1"/>
          </p:cNvPicPr>
          <p:nvPr/>
        </p:nvPicPr>
        <p:blipFill>
          <a:blip r:embed="rId2"/>
          <a:stretch>
            <a:fillRect/>
          </a:stretch>
        </p:blipFill>
        <p:spPr>
          <a:xfrm>
            <a:off x="614744" y="912967"/>
            <a:ext cx="3446193" cy="2546419"/>
          </a:xfrm>
          <a:prstGeom prst="rect">
            <a:avLst/>
          </a:prstGeom>
          <a:ln>
            <a:solidFill>
              <a:schemeClr val="tx1"/>
            </a:solidFill>
          </a:ln>
        </p:spPr>
      </p:pic>
      <p:pic>
        <p:nvPicPr>
          <p:cNvPr id="7" name="Picture 6" descr="A graph with a line and a blue line&#10;&#10;Description automatically generated">
            <a:extLst>
              <a:ext uri="{FF2B5EF4-FFF2-40B4-BE49-F238E27FC236}">
                <a16:creationId xmlns:a16="http://schemas.microsoft.com/office/drawing/2014/main" id="{22D9B2CF-1FA9-C7CF-09D7-DB4AC9BD425F}"/>
              </a:ext>
            </a:extLst>
          </p:cNvPr>
          <p:cNvPicPr>
            <a:picLocks noChangeAspect="1"/>
          </p:cNvPicPr>
          <p:nvPr/>
        </p:nvPicPr>
        <p:blipFill>
          <a:blip r:embed="rId3"/>
          <a:stretch>
            <a:fillRect/>
          </a:stretch>
        </p:blipFill>
        <p:spPr>
          <a:xfrm>
            <a:off x="5309640" y="912967"/>
            <a:ext cx="3446193" cy="2546419"/>
          </a:xfrm>
          <a:prstGeom prst="rect">
            <a:avLst/>
          </a:prstGeom>
          <a:ln>
            <a:solidFill>
              <a:schemeClr val="tx1"/>
            </a:solidFill>
          </a:ln>
        </p:spPr>
      </p:pic>
      <p:pic>
        <p:nvPicPr>
          <p:cNvPr id="11" name="Picture 10" descr="A screenshot of a computer&#10;&#10;Description automatically generated">
            <a:extLst>
              <a:ext uri="{FF2B5EF4-FFF2-40B4-BE49-F238E27FC236}">
                <a16:creationId xmlns:a16="http://schemas.microsoft.com/office/drawing/2014/main" id="{E3037AF8-E247-E6DA-846C-B5D9E5DBB97E}"/>
              </a:ext>
            </a:extLst>
          </p:cNvPr>
          <p:cNvPicPr>
            <a:picLocks noChangeAspect="1"/>
          </p:cNvPicPr>
          <p:nvPr/>
        </p:nvPicPr>
        <p:blipFill>
          <a:blip r:embed="rId4"/>
          <a:stretch>
            <a:fillRect/>
          </a:stretch>
        </p:blipFill>
        <p:spPr>
          <a:xfrm>
            <a:off x="390418" y="4043526"/>
            <a:ext cx="8537332" cy="1229403"/>
          </a:xfrm>
          <a:prstGeom prst="rect">
            <a:avLst/>
          </a:prstGeom>
          <a:ln>
            <a:solidFill>
              <a:schemeClr val="tx1"/>
            </a:solidFill>
          </a:ln>
        </p:spPr>
      </p:pic>
      <p:sp>
        <p:nvSpPr>
          <p:cNvPr id="12" name="TextBox 11">
            <a:extLst>
              <a:ext uri="{FF2B5EF4-FFF2-40B4-BE49-F238E27FC236}">
                <a16:creationId xmlns:a16="http://schemas.microsoft.com/office/drawing/2014/main" id="{715C0E2A-5A8B-32F4-3C32-9888B8BC8D9D}"/>
              </a:ext>
            </a:extLst>
          </p:cNvPr>
          <p:cNvSpPr txBox="1"/>
          <p:nvPr/>
        </p:nvSpPr>
        <p:spPr>
          <a:xfrm>
            <a:off x="614245" y="5518515"/>
            <a:ext cx="2889243" cy="338554"/>
          </a:xfrm>
          <a:prstGeom prst="rect">
            <a:avLst/>
          </a:prstGeom>
          <a:noFill/>
        </p:spPr>
        <p:txBody>
          <a:bodyPr wrap="square" rtlCol="0">
            <a:spAutoFit/>
          </a:bodyPr>
          <a:lstStyle/>
          <a:p>
            <a:r>
              <a:rPr lang="en-US" sz="1600" dirty="0">
                <a:solidFill>
                  <a:srgbClr val="246B9E"/>
                </a:solidFill>
                <a:latin typeface="Calibri" panose="020F0502020204030204" pitchFamily="34" charset="0"/>
                <a:cs typeface="Calibri" panose="020F0502020204030204" pitchFamily="34" charset="0"/>
              </a:rPr>
              <a:t>After Hyperparameter tuning</a:t>
            </a:r>
          </a:p>
        </p:txBody>
      </p:sp>
      <p:pic>
        <p:nvPicPr>
          <p:cNvPr id="19" name="Picture 18">
            <a:extLst>
              <a:ext uri="{FF2B5EF4-FFF2-40B4-BE49-F238E27FC236}">
                <a16:creationId xmlns:a16="http://schemas.microsoft.com/office/drawing/2014/main" id="{0FE27702-58A1-BBE1-8F25-028062C9BD2D}"/>
              </a:ext>
            </a:extLst>
          </p:cNvPr>
          <p:cNvPicPr>
            <a:picLocks noChangeAspect="1"/>
          </p:cNvPicPr>
          <p:nvPr/>
        </p:nvPicPr>
        <p:blipFill>
          <a:blip r:embed="rId5"/>
          <a:stretch>
            <a:fillRect/>
          </a:stretch>
        </p:blipFill>
        <p:spPr>
          <a:xfrm>
            <a:off x="871805" y="5875049"/>
            <a:ext cx="6667500" cy="469900"/>
          </a:xfrm>
          <a:prstGeom prst="rect">
            <a:avLst/>
          </a:prstGeom>
        </p:spPr>
      </p:pic>
    </p:spTree>
    <p:extLst>
      <p:ext uri="{BB962C8B-B14F-4D97-AF65-F5344CB8AC3E}">
        <p14:creationId xmlns:p14="http://schemas.microsoft.com/office/powerpoint/2010/main" val="14045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7"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1C5F8A-35B2-F20F-D325-5CD3E204165E}"/>
              </a:ext>
            </a:extLst>
          </p:cNvPr>
          <p:cNvSpPr txBox="1"/>
          <p:nvPr/>
        </p:nvSpPr>
        <p:spPr>
          <a:xfrm>
            <a:off x="595900" y="380145"/>
            <a:ext cx="6236414" cy="400110"/>
          </a:xfrm>
          <a:prstGeom prst="rect">
            <a:avLst/>
          </a:prstGeom>
          <a:noFill/>
        </p:spPr>
        <p:txBody>
          <a:bodyPr wrap="square" rtlCol="0">
            <a:spAutoFit/>
          </a:bodyPr>
          <a:lstStyle/>
          <a:p>
            <a:r>
              <a:rPr lang="en-US" sz="2000" dirty="0">
                <a:solidFill>
                  <a:schemeClr val="accent2">
                    <a:lumMod val="75000"/>
                  </a:schemeClr>
                </a:solidFill>
                <a:latin typeface="Calibri" panose="020F0502020204030204" pitchFamily="34" charset="0"/>
                <a:cs typeface="Calibri" panose="020F0502020204030204" pitchFamily="34" charset="0"/>
              </a:rPr>
              <a:t>Predicting the most common category for target class</a:t>
            </a:r>
          </a:p>
        </p:txBody>
      </p:sp>
      <p:pic>
        <p:nvPicPr>
          <p:cNvPr id="6" name="Picture 5" descr="A number of digits in a grid&#10;&#10;Description automatically generated with medium confidence">
            <a:extLst>
              <a:ext uri="{FF2B5EF4-FFF2-40B4-BE49-F238E27FC236}">
                <a16:creationId xmlns:a16="http://schemas.microsoft.com/office/drawing/2014/main" id="{3ED07060-95BD-6CF7-09D9-2DC2F813667F}"/>
              </a:ext>
            </a:extLst>
          </p:cNvPr>
          <p:cNvPicPr>
            <a:picLocks noChangeAspect="1"/>
          </p:cNvPicPr>
          <p:nvPr/>
        </p:nvPicPr>
        <p:blipFill rotWithShape="1">
          <a:blip r:embed="rId2"/>
          <a:srcRect r="28868"/>
          <a:stretch/>
        </p:blipFill>
        <p:spPr>
          <a:xfrm>
            <a:off x="1026273" y="1505010"/>
            <a:ext cx="6761537" cy="4348841"/>
          </a:xfrm>
          <a:prstGeom prst="rect">
            <a:avLst/>
          </a:prstGeom>
        </p:spPr>
      </p:pic>
    </p:spTree>
    <p:extLst>
      <p:ext uri="{BB962C8B-B14F-4D97-AF65-F5344CB8AC3E}">
        <p14:creationId xmlns:p14="http://schemas.microsoft.com/office/powerpoint/2010/main" val="61063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30AA-D7C6-7F52-0929-2A02FADC7042}"/>
              </a:ext>
            </a:extLst>
          </p:cNvPr>
          <p:cNvSpPr>
            <a:spLocks noGrp="1"/>
          </p:cNvSpPr>
          <p:nvPr>
            <p:ph type="title"/>
          </p:nvPr>
        </p:nvSpPr>
        <p:spPr>
          <a:xfrm>
            <a:off x="4174751" y="150479"/>
            <a:ext cx="2472938" cy="604223"/>
          </a:xfrm>
        </p:spPr>
        <p:txBody>
          <a:bodyPr>
            <a:normAutofit/>
          </a:bodyPr>
          <a:lstStyle/>
          <a:p>
            <a:r>
              <a:rPr lang="en-US" sz="3200" dirty="0">
                <a:solidFill>
                  <a:schemeClr val="accent2">
                    <a:lumMod val="75000"/>
                  </a:schemeClr>
                </a:solidFill>
                <a:latin typeface="Calibri" panose="020F0502020204030204" pitchFamily="34" charset="0"/>
                <a:cs typeface="Calibri" panose="020F0502020204030204" pitchFamily="34" charset="0"/>
              </a:rPr>
              <a:t>RESULTS</a:t>
            </a:r>
          </a:p>
        </p:txBody>
      </p:sp>
      <p:pic>
        <p:nvPicPr>
          <p:cNvPr id="4" name="Picture 3" descr="A graph of a number of individuals&#10;&#10;Description automatically generated with medium confidence">
            <a:extLst>
              <a:ext uri="{FF2B5EF4-FFF2-40B4-BE49-F238E27FC236}">
                <a16:creationId xmlns:a16="http://schemas.microsoft.com/office/drawing/2014/main" id="{B03B63AD-048C-C831-1D6E-FC05C21BC409}"/>
              </a:ext>
            </a:extLst>
          </p:cNvPr>
          <p:cNvPicPr>
            <a:picLocks noChangeAspect="1"/>
          </p:cNvPicPr>
          <p:nvPr/>
        </p:nvPicPr>
        <p:blipFill>
          <a:blip r:embed="rId2"/>
          <a:stretch>
            <a:fillRect/>
          </a:stretch>
        </p:blipFill>
        <p:spPr>
          <a:xfrm>
            <a:off x="1795614" y="905974"/>
            <a:ext cx="6031650" cy="2531062"/>
          </a:xfrm>
          <a:prstGeom prst="rect">
            <a:avLst/>
          </a:prstGeom>
        </p:spPr>
      </p:pic>
      <p:graphicFrame>
        <p:nvGraphicFramePr>
          <p:cNvPr id="6" name="Table 5">
            <a:extLst>
              <a:ext uri="{FF2B5EF4-FFF2-40B4-BE49-F238E27FC236}">
                <a16:creationId xmlns:a16="http://schemas.microsoft.com/office/drawing/2014/main" id="{63BE9427-EA23-64BF-FFF0-B4CF6F0959D9}"/>
              </a:ext>
            </a:extLst>
          </p:cNvPr>
          <p:cNvGraphicFramePr>
            <a:graphicFrameLocks noGrp="1"/>
          </p:cNvGraphicFramePr>
          <p:nvPr>
            <p:extLst>
              <p:ext uri="{D42A27DB-BD31-4B8C-83A1-F6EECF244321}">
                <p14:modId xmlns:p14="http://schemas.microsoft.com/office/powerpoint/2010/main" val="306094894"/>
              </p:ext>
            </p:extLst>
          </p:nvPr>
        </p:nvGraphicFramePr>
        <p:xfrm>
          <a:off x="301752" y="3739579"/>
          <a:ext cx="9171434" cy="1462168"/>
        </p:xfrm>
        <a:graphic>
          <a:graphicData uri="http://schemas.openxmlformats.org/drawingml/2006/table">
            <a:tbl>
              <a:tblPr>
                <a:tableStyleId>{5C22544A-7EE6-4342-B048-85BDC9FD1C3A}</a:tableStyleId>
              </a:tblPr>
              <a:tblGrid>
                <a:gridCol w="1851114">
                  <a:extLst>
                    <a:ext uri="{9D8B030D-6E8A-4147-A177-3AD203B41FA5}">
                      <a16:colId xmlns:a16="http://schemas.microsoft.com/office/drawing/2014/main" val="1277533043"/>
                    </a:ext>
                  </a:extLst>
                </a:gridCol>
                <a:gridCol w="915040">
                  <a:extLst>
                    <a:ext uri="{9D8B030D-6E8A-4147-A177-3AD203B41FA5}">
                      <a16:colId xmlns:a16="http://schemas.microsoft.com/office/drawing/2014/main" val="2490289296"/>
                    </a:ext>
                  </a:extLst>
                </a:gridCol>
                <a:gridCol w="915040">
                  <a:extLst>
                    <a:ext uri="{9D8B030D-6E8A-4147-A177-3AD203B41FA5}">
                      <a16:colId xmlns:a16="http://schemas.microsoft.com/office/drawing/2014/main" val="2973809419"/>
                    </a:ext>
                  </a:extLst>
                </a:gridCol>
                <a:gridCol w="915040">
                  <a:extLst>
                    <a:ext uri="{9D8B030D-6E8A-4147-A177-3AD203B41FA5}">
                      <a16:colId xmlns:a16="http://schemas.microsoft.com/office/drawing/2014/main" val="2555019993"/>
                    </a:ext>
                  </a:extLst>
                </a:gridCol>
                <a:gridCol w="915040">
                  <a:extLst>
                    <a:ext uri="{9D8B030D-6E8A-4147-A177-3AD203B41FA5}">
                      <a16:colId xmlns:a16="http://schemas.microsoft.com/office/drawing/2014/main" val="4244372919"/>
                    </a:ext>
                  </a:extLst>
                </a:gridCol>
                <a:gridCol w="915040">
                  <a:extLst>
                    <a:ext uri="{9D8B030D-6E8A-4147-A177-3AD203B41FA5}">
                      <a16:colId xmlns:a16="http://schemas.microsoft.com/office/drawing/2014/main" val="310396265"/>
                    </a:ext>
                  </a:extLst>
                </a:gridCol>
                <a:gridCol w="915040">
                  <a:extLst>
                    <a:ext uri="{9D8B030D-6E8A-4147-A177-3AD203B41FA5}">
                      <a16:colId xmlns:a16="http://schemas.microsoft.com/office/drawing/2014/main" val="747870684"/>
                    </a:ext>
                  </a:extLst>
                </a:gridCol>
                <a:gridCol w="915040">
                  <a:extLst>
                    <a:ext uri="{9D8B030D-6E8A-4147-A177-3AD203B41FA5}">
                      <a16:colId xmlns:a16="http://schemas.microsoft.com/office/drawing/2014/main" val="303972032"/>
                    </a:ext>
                  </a:extLst>
                </a:gridCol>
                <a:gridCol w="915040">
                  <a:extLst>
                    <a:ext uri="{9D8B030D-6E8A-4147-A177-3AD203B41FA5}">
                      <a16:colId xmlns:a16="http://schemas.microsoft.com/office/drawing/2014/main" val="1014635750"/>
                    </a:ext>
                  </a:extLst>
                </a:gridCol>
              </a:tblGrid>
              <a:tr h="313977">
                <a:tc rowSpan="2">
                  <a:txBody>
                    <a:bodyPr/>
                    <a:lstStyle/>
                    <a:p>
                      <a:pPr algn="ctr" fontAlgn="ctr"/>
                      <a:r>
                        <a:rPr lang="en-US" sz="1400" b="1" u="none" strike="noStrike" dirty="0">
                          <a:effectLst/>
                          <a:latin typeface="Calibri" panose="020F0502020204030204" pitchFamily="34" charset="0"/>
                          <a:cs typeface="Calibri" panose="020F0502020204030204" pitchFamily="34" charset="0"/>
                        </a:rPr>
                        <a:t>Model</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ctr"/>
                      <a:r>
                        <a:rPr lang="en-US" sz="1400" b="1" u="none" strike="noStrike" dirty="0">
                          <a:effectLst/>
                          <a:latin typeface="Calibri" panose="020F0502020204030204" pitchFamily="34" charset="0"/>
                          <a:cs typeface="Calibri" panose="020F0502020204030204" pitchFamily="34" charset="0"/>
                        </a:rPr>
                        <a:t>Precision</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ctr"/>
                      <a:r>
                        <a:rPr lang="en-US" sz="1400" b="1" u="none" strike="noStrike">
                          <a:effectLst/>
                          <a:latin typeface="Calibri" panose="020F0502020204030204" pitchFamily="34" charset="0"/>
                          <a:cs typeface="Calibri" panose="020F0502020204030204" pitchFamily="34" charset="0"/>
                        </a:rPr>
                        <a:t>Recall</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ctr"/>
                      <a:r>
                        <a:rPr lang="en-US" sz="1400" b="1" u="none" strike="noStrike" dirty="0">
                          <a:effectLst/>
                          <a:latin typeface="Calibri" panose="020F0502020204030204" pitchFamily="34" charset="0"/>
                          <a:cs typeface="Calibri" panose="020F0502020204030204" pitchFamily="34" charset="0"/>
                        </a:rPr>
                        <a:t>F1</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fontAlgn="ctr"/>
                      <a:r>
                        <a:rPr lang="en-US" sz="1400" b="1" u="none" strike="noStrike">
                          <a:effectLst/>
                          <a:latin typeface="Calibri" panose="020F0502020204030204" pitchFamily="34" charset="0"/>
                          <a:cs typeface="Calibri" panose="020F0502020204030204" pitchFamily="34" charset="0"/>
                        </a:rPr>
                        <a:t>Accuracy (%)</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79032207"/>
                  </a:ext>
                </a:extLst>
              </a:tr>
              <a:tr h="285433">
                <a:tc vMerge="1">
                  <a:txBody>
                    <a:bodyPr/>
                    <a:lstStyle/>
                    <a:p>
                      <a:endParaRPr lang="en-US"/>
                    </a:p>
                  </a:txBody>
                  <a:tcPr/>
                </a:tc>
                <a:tc>
                  <a:txBody>
                    <a:bodyPr/>
                    <a:lstStyle/>
                    <a:p>
                      <a:pPr algn="ctr" fontAlgn="ctr"/>
                      <a:r>
                        <a:rPr lang="en-US" sz="1400" b="1" u="none" strike="noStrike" dirty="0">
                          <a:effectLst/>
                          <a:latin typeface="Calibri" panose="020F0502020204030204" pitchFamily="34" charset="0"/>
                          <a:cs typeface="Calibri" panose="020F0502020204030204" pitchFamily="34" charset="0"/>
                        </a:rPr>
                        <a:t>Before FS</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a:effectLst/>
                          <a:latin typeface="Calibri" panose="020F0502020204030204" pitchFamily="34" charset="0"/>
                          <a:cs typeface="Calibri" panose="020F0502020204030204" pitchFamily="34" charset="0"/>
                        </a:rPr>
                        <a:t>After FS</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dirty="0">
                          <a:effectLst/>
                          <a:latin typeface="Calibri" panose="020F0502020204030204" pitchFamily="34" charset="0"/>
                          <a:cs typeface="Calibri" panose="020F0502020204030204" pitchFamily="34" charset="0"/>
                        </a:rPr>
                        <a:t>Before FS</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dirty="0">
                          <a:effectLst/>
                          <a:latin typeface="Calibri" panose="020F0502020204030204" pitchFamily="34" charset="0"/>
                          <a:cs typeface="Calibri" panose="020F0502020204030204" pitchFamily="34" charset="0"/>
                        </a:rPr>
                        <a:t>After FS</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dirty="0">
                          <a:effectLst/>
                          <a:latin typeface="Calibri" panose="020F0502020204030204" pitchFamily="34" charset="0"/>
                          <a:cs typeface="Calibri" panose="020F0502020204030204" pitchFamily="34" charset="0"/>
                        </a:rPr>
                        <a:t>Before FS</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dirty="0">
                          <a:effectLst/>
                          <a:latin typeface="Calibri" panose="020F0502020204030204" pitchFamily="34" charset="0"/>
                          <a:cs typeface="Calibri" panose="020F0502020204030204" pitchFamily="34" charset="0"/>
                        </a:rPr>
                        <a:t>After FS</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dirty="0">
                          <a:effectLst/>
                          <a:latin typeface="Calibri" panose="020F0502020204030204" pitchFamily="34" charset="0"/>
                          <a:cs typeface="Calibri" panose="020F0502020204030204" pitchFamily="34" charset="0"/>
                        </a:rPr>
                        <a:t>Before FS</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b="1" u="none" strike="noStrike" dirty="0">
                          <a:effectLst/>
                          <a:latin typeface="Calibri" panose="020F0502020204030204" pitchFamily="34" charset="0"/>
                          <a:cs typeface="Calibri" panose="020F0502020204030204" pitchFamily="34" charset="0"/>
                        </a:rPr>
                        <a:t>After FS</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092708"/>
                  </a:ext>
                </a:extLst>
              </a:tr>
              <a:tr h="306163">
                <a:tc>
                  <a:txBody>
                    <a:bodyPr/>
                    <a:lstStyle/>
                    <a:p>
                      <a:pPr algn="ctr" fontAlgn="ctr"/>
                      <a:r>
                        <a:rPr lang="en-US" sz="1400" b="1" u="none" strike="noStrike" dirty="0">
                          <a:effectLst/>
                          <a:latin typeface="Calibri" panose="020F0502020204030204" pitchFamily="34" charset="0"/>
                          <a:cs typeface="Calibri" panose="020F0502020204030204" pitchFamily="34" charset="0"/>
                        </a:rPr>
                        <a:t>Gaussian Naïve Bayes</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effectLst/>
                          <a:latin typeface="Calibri" panose="020F0502020204030204" pitchFamily="34" charset="0"/>
                          <a:cs typeface="Calibri" panose="020F0502020204030204" pitchFamily="34" charset="0"/>
                        </a:rPr>
                        <a:t>0.53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effectLst/>
                          <a:latin typeface="Calibri" panose="020F0502020204030204" pitchFamily="34" charset="0"/>
                          <a:cs typeface="Calibri" panose="020F0502020204030204" pitchFamily="34" charset="0"/>
                        </a:rPr>
                        <a:t>0.55</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effectLst/>
                          <a:latin typeface="Calibri" panose="020F0502020204030204" pitchFamily="34" charset="0"/>
                          <a:cs typeface="Calibri" panose="020F0502020204030204" pitchFamily="34" charset="0"/>
                        </a:rPr>
                        <a:t>0.53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0.55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effectLst/>
                          <a:latin typeface="Calibri" panose="020F0502020204030204" pitchFamily="34" charset="0"/>
                          <a:cs typeface="Calibri" panose="020F0502020204030204" pitchFamily="34" charset="0"/>
                        </a:rPr>
                        <a:t>0.53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0.55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53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54.75</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965385"/>
                  </a:ext>
                </a:extLst>
              </a:tr>
              <a:tr h="271162">
                <a:tc>
                  <a:txBody>
                    <a:bodyPr/>
                    <a:lstStyle/>
                    <a:p>
                      <a:pPr algn="ctr" fontAlgn="ctr"/>
                      <a:r>
                        <a:rPr lang="en-US" sz="1400" b="1" u="none" strike="noStrike" dirty="0">
                          <a:effectLst/>
                          <a:latin typeface="Calibri" panose="020F0502020204030204" pitchFamily="34" charset="0"/>
                          <a:cs typeface="Calibri" panose="020F0502020204030204" pitchFamily="34" charset="0"/>
                        </a:rPr>
                        <a:t>K Nearest Neighbors</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effectLst/>
                          <a:latin typeface="Calibri" panose="020F0502020204030204" pitchFamily="34" charset="0"/>
                          <a:cs typeface="Calibri" panose="020F0502020204030204" pitchFamily="34" charset="0"/>
                        </a:rPr>
                        <a:t>0.76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0.73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effectLst/>
                          <a:latin typeface="Calibri" panose="020F0502020204030204" pitchFamily="34" charset="0"/>
                          <a:cs typeface="Calibri" panose="020F0502020204030204" pitchFamily="34" charset="0"/>
                        </a:rPr>
                        <a:t>0.76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0.71</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effectLst/>
                          <a:latin typeface="Calibri" panose="020F0502020204030204" pitchFamily="34" charset="0"/>
                          <a:cs typeface="Calibri" panose="020F0502020204030204" pitchFamily="34" charset="0"/>
                        </a:rPr>
                        <a:t>0.76</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0.7</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74</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70.12</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4572599"/>
                  </a:ext>
                </a:extLst>
              </a:tr>
              <a:tr h="285433">
                <a:tc>
                  <a:txBody>
                    <a:bodyPr/>
                    <a:lstStyle/>
                    <a:p>
                      <a:pPr algn="ctr" fontAlgn="ctr"/>
                      <a:r>
                        <a:rPr lang="en-US" sz="1400" b="1" u="none" strike="noStrike" dirty="0">
                          <a:effectLst/>
                          <a:latin typeface="Calibri" panose="020F0502020204030204" pitchFamily="34" charset="0"/>
                          <a:cs typeface="Calibri" panose="020F0502020204030204" pitchFamily="34" charset="0"/>
                        </a:rPr>
                        <a:t>Random Forest</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effectLst/>
                          <a:latin typeface="Calibri" panose="020F0502020204030204" pitchFamily="34" charset="0"/>
                          <a:cs typeface="Calibri" panose="020F0502020204030204" pitchFamily="34" charset="0"/>
                        </a:rPr>
                        <a:t>0.83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0.8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effectLst/>
                          <a:latin typeface="Calibri" panose="020F0502020204030204" pitchFamily="34" charset="0"/>
                          <a:cs typeface="Calibri" panose="020F0502020204030204" pitchFamily="34" charset="0"/>
                        </a:rPr>
                        <a:t>0.83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0.8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effectLst/>
                          <a:latin typeface="Calibri" panose="020F0502020204030204" pitchFamily="34" charset="0"/>
                          <a:cs typeface="Calibri" panose="020F0502020204030204" pitchFamily="34" charset="0"/>
                        </a:rPr>
                        <a:t>0.83</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0.8</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a:effectLst/>
                          <a:latin typeface="Calibri" panose="020F0502020204030204" pitchFamily="34" charset="0"/>
                          <a:cs typeface="Calibri" panose="020F0502020204030204" pitchFamily="34" charset="0"/>
                        </a:rPr>
                        <a:t>83</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400" u="none" strike="noStrike" dirty="0">
                          <a:effectLst/>
                          <a:latin typeface="Calibri" panose="020F0502020204030204" pitchFamily="34" charset="0"/>
                          <a:cs typeface="Calibri" panose="020F0502020204030204" pitchFamily="34" charset="0"/>
                        </a:rPr>
                        <a:t>84.62</a:t>
                      </a:r>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0766803"/>
                  </a:ext>
                </a:extLst>
              </a:tr>
            </a:tbl>
          </a:graphicData>
        </a:graphic>
      </p:graphicFrame>
    </p:spTree>
    <p:extLst>
      <p:ext uri="{BB962C8B-B14F-4D97-AF65-F5344CB8AC3E}">
        <p14:creationId xmlns:p14="http://schemas.microsoft.com/office/powerpoint/2010/main" val="404386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A223-387D-D5BA-132D-3EFA8E952CC8}"/>
              </a:ext>
            </a:extLst>
          </p:cNvPr>
          <p:cNvSpPr>
            <a:spLocks noGrp="1"/>
          </p:cNvSpPr>
          <p:nvPr>
            <p:ph type="title"/>
          </p:nvPr>
        </p:nvSpPr>
        <p:spPr>
          <a:xfrm>
            <a:off x="0" y="1129059"/>
            <a:ext cx="9702075" cy="895049"/>
          </a:xfrm>
        </p:spPr>
        <p:txBody>
          <a:bodyPr>
            <a:normAutofit/>
          </a:bodyPr>
          <a:lstStyle/>
          <a:p>
            <a:r>
              <a:rPr lang="en-US" sz="3200" dirty="0">
                <a:solidFill>
                  <a:schemeClr val="accent2">
                    <a:lumMod val="75000"/>
                  </a:schemeClr>
                </a:solidFill>
                <a:latin typeface="Calibri" panose="020F0502020204030204" pitchFamily="34" charset="0"/>
                <a:cs typeface="Calibri" panose="020F0502020204030204" pitchFamily="34" charset="0"/>
              </a:rPr>
              <a:t>THE MACHINE LEARNING MODELS WE CHOSE AND WHY?</a:t>
            </a:r>
          </a:p>
        </p:txBody>
      </p:sp>
      <p:sp>
        <p:nvSpPr>
          <p:cNvPr id="4" name="TextBox 3">
            <a:extLst>
              <a:ext uri="{FF2B5EF4-FFF2-40B4-BE49-F238E27FC236}">
                <a16:creationId xmlns:a16="http://schemas.microsoft.com/office/drawing/2014/main" id="{0701E405-A792-1506-791F-92F6131FF63D}"/>
              </a:ext>
            </a:extLst>
          </p:cNvPr>
          <p:cNvSpPr txBox="1"/>
          <p:nvPr/>
        </p:nvSpPr>
        <p:spPr>
          <a:xfrm>
            <a:off x="3111350" y="2304875"/>
            <a:ext cx="5093082" cy="1384995"/>
          </a:xfrm>
          <a:prstGeom prst="rect">
            <a:avLst/>
          </a:prstGeom>
          <a:noFill/>
        </p:spPr>
        <p:txBody>
          <a:bodyPr wrap="square" rtlCol="0">
            <a:spAutoFit/>
          </a:bodyPr>
          <a:lstStyle/>
          <a:p>
            <a:pPr algn="just"/>
            <a:r>
              <a:rPr lang="en-US" sz="2800" dirty="0">
                <a:solidFill>
                  <a:srgbClr val="246B9E"/>
                </a:solidFill>
                <a:latin typeface="Calibri" panose="020F0502020204030204" pitchFamily="34" charset="0"/>
                <a:cs typeface="Calibri" panose="020F0502020204030204" pitchFamily="34" charset="0"/>
              </a:rPr>
              <a:t>Gaussian Naïve Bayes</a:t>
            </a:r>
          </a:p>
          <a:p>
            <a:pPr algn="just"/>
            <a:r>
              <a:rPr lang="en-US" sz="2800" dirty="0">
                <a:solidFill>
                  <a:srgbClr val="246B9E"/>
                </a:solidFill>
                <a:latin typeface="Calibri" panose="020F0502020204030204" pitchFamily="34" charset="0"/>
                <a:cs typeface="Calibri" panose="020F0502020204030204" pitchFamily="34" charset="0"/>
              </a:rPr>
              <a:t>K-Nearest Neighbors</a:t>
            </a:r>
          </a:p>
          <a:p>
            <a:pPr algn="just"/>
            <a:r>
              <a:rPr lang="en-US" sz="2800" dirty="0">
                <a:solidFill>
                  <a:srgbClr val="246B9E"/>
                </a:solidFill>
                <a:latin typeface="Calibri" panose="020F0502020204030204" pitchFamily="34" charset="0"/>
                <a:cs typeface="Calibri" panose="020F0502020204030204" pitchFamily="34" charset="0"/>
              </a:rPr>
              <a:t>Random Forest</a:t>
            </a:r>
          </a:p>
        </p:txBody>
      </p:sp>
    </p:spTree>
    <p:extLst>
      <p:ext uri="{BB962C8B-B14F-4D97-AF65-F5344CB8AC3E}">
        <p14:creationId xmlns:p14="http://schemas.microsoft.com/office/powerpoint/2010/main" val="325801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1216-A935-8CCC-2DAC-077FE7B9402F}"/>
              </a:ext>
            </a:extLst>
          </p:cNvPr>
          <p:cNvSpPr>
            <a:spLocks noGrp="1"/>
          </p:cNvSpPr>
          <p:nvPr>
            <p:ph type="title"/>
          </p:nvPr>
        </p:nvSpPr>
        <p:spPr>
          <a:xfrm>
            <a:off x="1792902" y="356616"/>
            <a:ext cx="6637866" cy="741680"/>
          </a:xfrm>
        </p:spPr>
        <p:txBody>
          <a:bodyPr>
            <a:normAutofit/>
          </a:bodyPr>
          <a:lstStyle/>
          <a:p>
            <a:r>
              <a:rPr lang="en-US" sz="3200" dirty="0">
                <a:solidFill>
                  <a:schemeClr val="accent2">
                    <a:lumMod val="75000"/>
                  </a:schemeClr>
                </a:solidFill>
                <a:latin typeface="Calibri" panose="020F0502020204030204" pitchFamily="34" charset="0"/>
                <a:cs typeface="Calibri" panose="020F0502020204030204" pitchFamily="34" charset="0"/>
              </a:rPr>
              <a:t>LEARNINGS FROM THE ANALYSIS</a:t>
            </a:r>
          </a:p>
        </p:txBody>
      </p:sp>
      <p:sp>
        <p:nvSpPr>
          <p:cNvPr id="4" name="TextBox 3">
            <a:extLst>
              <a:ext uri="{FF2B5EF4-FFF2-40B4-BE49-F238E27FC236}">
                <a16:creationId xmlns:a16="http://schemas.microsoft.com/office/drawing/2014/main" id="{4CAA738F-6606-ED40-EBC9-9EEC640AF106}"/>
              </a:ext>
            </a:extLst>
          </p:cNvPr>
          <p:cNvSpPr txBox="1"/>
          <p:nvPr/>
        </p:nvSpPr>
        <p:spPr>
          <a:xfrm>
            <a:off x="1056342" y="1615734"/>
            <a:ext cx="4306824"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rgbClr val="246B9E"/>
                </a:solidFill>
                <a:latin typeface="Calibri" panose="020F0502020204030204" pitchFamily="34" charset="0"/>
                <a:cs typeface="Calibri" panose="020F0502020204030204" pitchFamily="34" charset="0"/>
              </a:rPr>
              <a:t>Exploratory Data Analysis</a:t>
            </a:r>
          </a:p>
          <a:p>
            <a:pPr marL="285750" indent="-285750">
              <a:buFont typeface="Arial" panose="020B0604020202020204" pitchFamily="34" charset="0"/>
              <a:buChar char="•"/>
            </a:pPr>
            <a:r>
              <a:rPr lang="en-US" sz="2200" dirty="0">
                <a:solidFill>
                  <a:srgbClr val="246B9E"/>
                </a:solidFill>
                <a:latin typeface="Calibri" panose="020F0502020204030204" pitchFamily="34" charset="0"/>
                <a:cs typeface="Calibri" panose="020F0502020204030204" pitchFamily="34" charset="0"/>
              </a:rPr>
              <a:t>Data Preprocessing</a:t>
            </a:r>
          </a:p>
          <a:p>
            <a:pPr marL="285750" indent="-285750">
              <a:buFont typeface="Arial" panose="020B0604020202020204" pitchFamily="34" charset="0"/>
              <a:buChar char="•"/>
            </a:pPr>
            <a:r>
              <a:rPr lang="en-US" sz="2200" dirty="0">
                <a:solidFill>
                  <a:srgbClr val="246B9E"/>
                </a:solidFill>
                <a:latin typeface="Calibri" panose="020F0502020204030204" pitchFamily="34" charset="0"/>
                <a:cs typeface="Calibri" panose="020F0502020204030204" pitchFamily="34" charset="0"/>
              </a:rPr>
              <a:t>Model training and evaluation</a:t>
            </a:r>
          </a:p>
          <a:p>
            <a:pPr marL="285750" indent="-285750">
              <a:buFont typeface="Arial" panose="020B0604020202020204" pitchFamily="34" charset="0"/>
              <a:buChar char="•"/>
            </a:pPr>
            <a:r>
              <a:rPr lang="en-US" sz="2200" dirty="0">
                <a:solidFill>
                  <a:srgbClr val="246B9E"/>
                </a:solidFill>
                <a:latin typeface="Calibri" panose="020F0502020204030204" pitchFamily="34" charset="0"/>
                <a:cs typeface="Calibri" panose="020F0502020204030204" pitchFamily="34" charset="0"/>
              </a:rPr>
              <a:t>Feature Selection</a:t>
            </a:r>
          </a:p>
          <a:p>
            <a:pPr marL="285750" indent="-285750">
              <a:buFont typeface="Arial" panose="020B0604020202020204" pitchFamily="34" charset="0"/>
              <a:buChar char="•"/>
            </a:pPr>
            <a:r>
              <a:rPr lang="en-US" sz="2200" dirty="0">
                <a:solidFill>
                  <a:srgbClr val="246B9E"/>
                </a:solidFill>
                <a:latin typeface="Calibri" panose="020F0502020204030204" pitchFamily="34" charset="0"/>
                <a:cs typeface="Calibri" panose="020F0502020204030204" pitchFamily="34" charset="0"/>
              </a:rPr>
              <a:t>Optimization</a:t>
            </a:r>
          </a:p>
          <a:p>
            <a:pPr marL="285750" indent="-285750">
              <a:buFont typeface="Arial" panose="020B0604020202020204" pitchFamily="34" charset="0"/>
              <a:buChar char="•"/>
            </a:pPr>
            <a:r>
              <a:rPr lang="en-US" sz="2200" dirty="0">
                <a:solidFill>
                  <a:srgbClr val="246B9E"/>
                </a:solidFill>
                <a:latin typeface="Calibri" panose="020F0502020204030204" pitchFamily="34" charset="0"/>
                <a:cs typeface="Calibri" panose="020F0502020204030204" pitchFamily="34" charset="0"/>
              </a:rPr>
              <a:t>Model Comparison</a:t>
            </a:r>
          </a:p>
        </p:txBody>
      </p:sp>
      <p:pic>
        <p:nvPicPr>
          <p:cNvPr id="4098" name="Picture 2" descr="Talk the talk: Week 4: 4.3 - OpenLearn - Open University">
            <a:extLst>
              <a:ext uri="{FF2B5EF4-FFF2-40B4-BE49-F238E27FC236}">
                <a16:creationId xmlns:a16="http://schemas.microsoft.com/office/drawing/2014/main" id="{BD7FC7D1-B6AE-E7E3-4CF2-BA6FA7755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348" y="1615734"/>
            <a:ext cx="3629152" cy="241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0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C063-0412-4BDF-DD8F-438CBB73D943}"/>
              </a:ext>
            </a:extLst>
          </p:cNvPr>
          <p:cNvSpPr>
            <a:spLocks noGrp="1"/>
          </p:cNvSpPr>
          <p:nvPr>
            <p:ph type="title"/>
          </p:nvPr>
        </p:nvSpPr>
        <p:spPr>
          <a:xfrm>
            <a:off x="2557505" y="527407"/>
            <a:ext cx="4490567" cy="674670"/>
          </a:xfrm>
        </p:spPr>
        <p:txBody>
          <a:bodyPr>
            <a:normAutofit/>
          </a:bodyPr>
          <a:lstStyle/>
          <a:p>
            <a:r>
              <a:rPr lang="en-US" sz="3200" dirty="0">
                <a:solidFill>
                  <a:schemeClr val="accent2">
                    <a:lumMod val="75000"/>
                  </a:schemeClr>
                </a:solidFill>
                <a:latin typeface="Calibri" panose="020F0502020204030204" pitchFamily="34" charset="0"/>
                <a:cs typeface="Calibri" panose="020F0502020204030204" pitchFamily="34" charset="0"/>
              </a:rPr>
              <a:t>FUTURE IMPROVEMENT</a:t>
            </a:r>
          </a:p>
        </p:txBody>
      </p:sp>
      <p:sp>
        <p:nvSpPr>
          <p:cNvPr id="3" name="TextBox 2">
            <a:extLst>
              <a:ext uri="{FF2B5EF4-FFF2-40B4-BE49-F238E27FC236}">
                <a16:creationId xmlns:a16="http://schemas.microsoft.com/office/drawing/2014/main" id="{1938F300-458C-1398-909A-90350D3AB30E}"/>
              </a:ext>
            </a:extLst>
          </p:cNvPr>
          <p:cNvSpPr txBox="1"/>
          <p:nvPr/>
        </p:nvSpPr>
        <p:spPr>
          <a:xfrm>
            <a:off x="1345463" y="2078789"/>
            <a:ext cx="3394318"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246B9E"/>
                </a:solidFill>
                <a:latin typeface="Calibri" panose="020F0502020204030204" pitchFamily="34" charset="0"/>
                <a:cs typeface="Calibri" panose="020F0502020204030204" pitchFamily="34" charset="0"/>
              </a:rPr>
              <a:t>Ensemble Methods</a:t>
            </a:r>
          </a:p>
          <a:p>
            <a:pPr marL="285750" indent="-285750">
              <a:buFont typeface="Arial" panose="020B0604020202020204" pitchFamily="34" charset="0"/>
              <a:buChar char="•"/>
            </a:pPr>
            <a:r>
              <a:rPr lang="en-US" sz="2000" dirty="0">
                <a:solidFill>
                  <a:srgbClr val="246B9E"/>
                </a:solidFill>
                <a:latin typeface="Calibri" panose="020F0502020204030204" pitchFamily="34" charset="0"/>
                <a:cs typeface="Calibri" panose="020F0502020204030204" pitchFamily="34" charset="0"/>
              </a:rPr>
              <a:t>Cross-Validation</a:t>
            </a:r>
          </a:p>
          <a:p>
            <a:pPr marL="285750" indent="-285750">
              <a:buFont typeface="Arial" panose="020B0604020202020204" pitchFamily="34" charset="0"/>
              <a:buChar char="•"/>
            </a:pPr>
            <a:r>
              <a:rPr lang="en-US" sz="2000" dirty="0">
                <a:solidFill>
                  <a:srgbClr val="246B9E"/>
                </a:solidFill>
                <a:latin typeface="Calibri" panose="020F0502020204030204" pitchFamily="34" charset="0"/>
                <a:cs typeface="Calibri" panose="020F0502020204030204" pitchFamily="34" charset="0"/>
              </a:rPr>
              <a:t>Utilize External Data</a:t>
            </a:r>
          </a:p>
        </p:txBody>
      </p:sp>
      <p:pic>
        <p:nvPicPr>
          <p:cNvPr id="3074" name="Picture 2" descr="ISO 9004 provides organizations with guidelines and tools for using the principles of quality management to achieve long term success.">
            <a:extLst>
              <a:ext uri="{FF2B5EF4-FFF2-40B4-BE49-F238E27FC236}">
                <a16:creationId xmlns:a16="http://schemas.microsoft.com/office/drawing/2014/main" id="{7BBD266F-01DD-3C8A-BADF-EE2D7F728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542" y="1732119"/>
            <a:ext cx="3040226" cy="2026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15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445B8-7683-7741-F1B5-D837150BE1DA}"/>
              </a:ext>
            </a:extLst>
          </p:cNvPr>
          <p:cNvSpPr>
            <a:spLocks noGrp="1"/>
          </p:cNvSpPr>
          <p:nvPr>
            <p:ph type="title"/>
          </p:nvPr>
        </p:nvSpPr>
        <p:spPr>
          <a:xfrm>
            <a:off x="346363" y="411020"/>
            <a:ext cx="2897139" cy="711200"/>
          </a:xfrm>
        </p:spPr>
        <p:txBody>
          <a:bodyPr>
            <a:normAutofit/>
          </a:bodyPr>
          <a:lstStyle/>
          <a:p>
            <a:r>
              <a:rPr lang="en-US" sz="3200" dirty="0">
                <a:solidFill>
                  <a:schemeClr val="accent2">
                    <a:lumMod val="75000"/>
                  </a:schemeClr>
                </a:solidFill>
                <a:latin typeface="Calibri" panose="020F0502020204030204" pitchFamily="34" charset="0"/>
                <a:cs typeface="Calibri" panose="020F0502020204030204" pitchFamily="34" charset="0"/>
              </a:rPr>
              <a:t>REFERENCES</a:t>
            </a:r>
          </a:p>
        </p:txBody>
      </p:sp>
      <p:sp>
        <p:nvSpPr>
          <p:cNvPr id="4" name="TextBox 3">
            <a:extLst>
              <a:ext uri="{FF2B5EF4-FFF2-40B4-BE49-F238E27FC236}">
                <a16:creationId xmlns:a16="http://schemas.microsoft.com/office/drawing/2014/main" id="{9ECACDA1-E6F6-1379-CF44-3934960439E6}"/>
              </a:ext>
            </a:extLst>
          </p:cNvPr>
          <p:cNvSpPr txBox="1"/>
          <p:nvPr/>
        </p:nvSpPr>
        <p:spPr>
          <a:xfrm>
            <a:off x="346363" y="1122220"/>
            <a:ext cx="9337963" cy="4801314"/>
          </a:xfrm>
          <a:prstGeom prst="rect">
            <a:avLst/>
          </a:prstGeom>
          <a:noFill/>
        </p:spPr>
        <p:txBody>
          <a:bodyPr wrap="square" rtlCol="0">
            <a:spAutoFit/>
          </a:bodyPr>
          <a:lstStyle/>
          <a:p>
            <a:pPr algn="l">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jaykumar1607. Water Quality Analysis: </a:t>
            </a:r>
            <a:r>
              <a:rPr lang="en-US" b="0" i="0" u="none" strike="noStrike" dirty="0" err="1">
                <a:solidFill>
                  <a:srgbClr val="246B9E"/>
                </a:solidFill>
                <a:effectLst/>
                <a:latin typeface="Calibri" panose="020F0502020204030204" pitchFamily="34" charset="0"/>
                <a:cs typeface="Calibri" panose="020F0502020204030204" pitchFamily="34" charset="0"/>
              </a:rPr>
              <a:t>Plotly</a:t>
            </a:r>
            <a:r>
              <a:rPr lang="en-US" b="0" i="0" u="none" strike="noStrike" dirty="0">
                <a:solidFill>
                  <a:srgbClr val="246B9E"/>
                </a:solidFill>
                <a:effectLst/>
                <a:latin typeface="Calibri" panose="020F0502020204030204" pitchFamily="34" charset="0"/>
                <a:cs typeface="Calibri" panose="020F0502020204030204" pitchFamily="34" charset="0"/>
              </a:rPr>
              <a:t> and Modelling. Kaggle. </a:t>
            </a:r>
            <a:r>
              <a:rPr lang="en-US" b="0" i="0" u="sng" strike="noStrike" dirty="0">
                <a:solidFill>
                  <a:srgbClr val="246B9E"/>
                </a:solidFill>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https://www.kaggle.com/code/jaykumar1607/water-quality-analysis-plotly-and-modelling</a:t>
            </a:r>
            <a:endParaRPr lang="en-US" b="0" i="0" u="none" strike="noStrike" dirty="0">
              <a:solidFill>
                <a:srgbClr val="246B9E"/>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Analytics Vidhya. (2022, March). Gaussian Naive Bayes Algorithm for Credit Risk Modelling. Analytics Vidhya. </a:t>
            </a:r>
            <a:r>
              <a:rPr lang="en-US" b="0" i="0" u="sng" strike="noStrike" dirty="0">
                <a:solidFill>
                  <a:srgbClr val="246B9E"/>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https://www.analyticsvidhya.com/blog/2022/03/gaussian-naive-bayes-algorithm-for-credit-risk-modelling/</a:t>
            </a:r>
            <a:endParaRPr lang="en-US" b="0" i="0" u="none" strike="noStrike" dirty="0">
              <a:solidFill>
                <a:srgbClr val="246B9E"/>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scikit-learn. scikit-learn: Machine Learning in Python. </a:t>
            </a:r>
            <a:r>
              <a:rPr lang="en-US" b="0" i="0" u="sng" strike="noStrike" dirty="0">
                <a:solidFill>
                  <a:srgbClr val="246B9E"/>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https://scikit-learn.org/stable/</a:t>
            </a:r>
            <a:endParaRPr lang="en-US" b="0" i="0" u="none" strike="noStrike" dirty="0">
              <a:solidFill>
                <a:srgbClr val="246B9E"/>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b="0" i="0" u="none" strike="noStrike" dirty="0" err="1">
                <a:solidFill>
                  <a:srgbClr val="246B9E"/>
                </a:solidFill>
                <a:effectLst/>
                <a:latin typeface="Calibri" panose="020F0502020204030204" pitchFamily="34" charset="0"/>
                <a:cs typeface="Calibri" panose="020F0502020204030204" pitchFamily="34" charset="0"/>
              </a:rPr>
              <a:t>GeeksforGeeks</a:t>
            </a:r>
            <a:r>
              <a:rPr lang="en-US" b="0" i="0" u="none" strike="noStrike" dirty="0">
                <a:solidFill>
                  <a:srgbClr val="246B9E"/>
                </a:solidFill>
                <a:effectLst/>
                <a:latin typeface="Calibri" panose="020F0502020204030204" pitchFamily="34" charset="0"/>
                <a:cs typeface="Calibri" panose="020F0502020204030204" pitchFamily="34" charset="0"/>
              </a:rPr>
              <a:t>. k-Nearest </a:t>
            </a:r>
            <a:r>
              <a:rPr lang="en-US" b="0" i="0" u="none" strike="noStrike" dirty="0" err="1">
                <a:solidFill>
                  <a:srgbClr val="246B9E"/>
                </a:solidFill>
                <a:effectLst/>
                <a:latin typeface="Calibri" panose="020F0502020204030204" pitchFamily="34" charset="0"/>
                <a:cs typeface="Calibri" panose="020F0502020204030204" pitchFamily="34" charset="0"/>
              </a:rPr>
              <a:t>Neighbours</a:t>
            </a:r>
            <a:r>
              <a:rPr lang="en-US" b="0" i="0" u="none" strike="noStrike" dirty="0">
                <a:solidFill>
                  <a:srgbClr val="246B9E"/>
                </a:solidFill>
                <a:effectLst/>
                <a:latin typeface="Calibri" panose="020F0502020204030204" pitchFamily="34" charset="0"/>
                <a:cs typeface="Calibri" panose="020F0502020204030204" pitchFamily="34" charset="0"/>
              </a:rPr>
              <a:t> (KNN). </a:t>
            </a:r>
            <a:r>
              <a:rPr lang="en-US" b="0" i="0" u="none" strike="noStrike" dirty="0" err="1">
                <a:solidFill>
                  <a:srgbClr val="246B9E"/>
                </a:solidFill>
                <a:effectLst/>
                <a:latin typeface="Calibri" panose="020F0502020204030204" pitchFamily="34" charset="0"/>
                <a:cs typeface="Calibri" panose="020F0502020204030204" pitchFamily="34" charset="0"/>
              </a:rPr>
              <a:t>GeeksforGeeks</a:t>
            </a:r>
            <a:r>
              <a:rPr lang="en-US" b="0" i="0" u="none" strike="noStrike" dirty="0">
                <a:solidFill>
                  <a:srgbClr val="246B9E"/>
                </a:solidFill>
                <a:effectLst/>
                <a:latin typeface="Calibri" panose="020F0502020204030204" pitchFamily="34" charset="0"/>
                <a:cs typeface="Calibri" panose="020F0502020204030204" pitchFamily="34" charset="0"/>
              </a:rPr>
              <a:t>. </a:t>
            </a:r>
            <a:r>
              <a:rPr lang="en-US" b="0" i="0" u="sng" strike="noStrike" dirty="0">
                <a:solidFill>
                  <a:srgbClr val="246B9E"/>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https://www.geeksforgeeks.org/k-nearest-neighbours/</a:t>
            </a:r>
            <a:endParaRPr lang="en-US" b="0" i="0" u="none" strike="noStrike" dirty="0">
              <a:solidFill>
                <a:srgbClr val="246B9E"/>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Analytics Vidhya. (2021, June). Understanding Random Forest - A Machine Learning Algorithm. Analytics Vidhya. </a:t>
            </a:r>
            <a:r>
              <a:rPr lang="en-US" b="0" i="0" u="sng" strike="noStrike" dirty="0">
                <a:solidFill>
                  <a:srgbClr val="246B9E"/>
                </a:solidFill>
                <a:effectLst/>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https://www.analyticsvidhya.com/blog/2021/06/understanding-random-forest/</a:t>
            </a:r>
            <a:endParaRPr lang="en-US" b="0" i="0" u="none" strike="noStrike" dirty="0">
              <a:solidFill>
                <a:srgbClr val="246B9E"/>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Harvard Health Publishing. How Much Water Should You Drink? Harvard Health Blog. </a:t>
            </a:r>
            <a:r>
              <a:rPr lang="en-US" b="0" i="0" u="sng" strike="noStrike" dirty="0">
                <a:solidFill>
                  <a:srgbClr val="246B9E"/>
                </a:solidFill>
                <a:effectLst/>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https://www.health.harvard.edu/staying-healthy/how-much-water-should-you-drink</a:t>
            </a:r>
            <a:endParaRPr lang="en-US" b="0" i="0" u="none" strike="noStrike" dirty="0">
              <a:solidFill>
                <a:srgbClr val="246B9E"/>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ISO Update. ISO 9004 - Quality Management. ISO Update. </a:t>
            </a:r>
            <a:r>
              <a:rPr lang="en-US" b="0" i="0" u="sng" strike="noStrike" dirty="0">
                <a:solidFill>
                  <a:srgbClr val="246B9E"/>
                </a:solidFill>
                <a:effectLst/>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https://isoupdate.com/standards/iso-9004/</a:t>
            </a:r>
            <a:endParaRPr lang="en-US" b="0" i="0" u="none" strike="noStrike" dirty="0">
              <a:solidFill>
                <a:srgbClr val="246B9E"/>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b="0" i="0" u="none" strike="noStrike" dirty="0">
                <a:solidFill>
                  <a:srgbClr val="246B9E"/>
                </a:solidFill>
                <a:effectLst/>
                <a:latin typeface="Calibri" panose="020F0502020204030204" pitchFamily="34" charset="0"/>
                <a:cs typeface="Calibri" panose="020F0502020204030204" pitchFamily="34" charset="0"/>
              </a:rPr>
              <a:t>Open University. Title of the module. </a:t>
            </a:r>
            <a:r>
              <a:rPr lang="en-US" b="0" i="0" u="none" strike="noStrike" dirty="0" err="1">
                <a:solidFill>
                  <a:srgbClr val="246B9E"/>
                </a:solidFill>
                <a:effectLst/>
                <a:latin typeface="Calibri" panose="020F0502020204030204" pitchFamily="34" charset="0"/>
                <a:cs typeface="Calibri" panose="020F0502020204030204" pitchFamily="34" charset="0"/>
              </a:rPr>
              <a:t>OpenLearn</a:t>
            </a:r>
            <a:r>
              <a:rPr lang="en-US" b="0" i="0" u="none" strike="noStrike" dirty="0">
                <a:solidFill>
                  <a:srgbClr val="246B9E"/>
                </a:solidFill>
                <a:effectLst/>
                <a:latin typeface="Calibri" panose="020F0502020204030204" pitchFamily="34" charset="0"/>
                <a:cs typeface="Calibri" panose="020F0502020204030204" pitchFamily="34" charset="0"/>
              </a:rPr>
              <a:t>. </a:t>
            </a:r>
            <a:r>
              <a:rPr lang="en-US" b="0" i="0" u="sng" strike="noStrike" dirty="0">
                <a:solidFill>
                  <a:srgbClr val="246B9E"/>
                </a:solidFill>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https://www.open.edu/openlearn/mod/oucontent/view.php?id=26084&amp;section=3</a:t>
            </a:r>
            <a:endParaRPr lang="en-US" b="0" i="0" u="none" strike="noStrike" dirty="0">
              <a:solidFill>
                <a:srgbClr val="246B9E"/>
              </a:solidFill>
              <a:effectLst/>
              <a:latin typeface="Calibri" panose="020F0502020204030204" pitchFamily="34" charset="0"/>
              <a:cs typeface="Calibri" panose="020F0502020204030204" pitchFamily="34" charset="0"/>
            </a:endParaRPr>
          </a:p>
          <a:p>
            <a:endParaRPr lang="en-US" dirty="0">
              <a:solidFill>
                <a:srgbClr val="246B9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427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3" name="Group 1042">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6" name="Isosceles Triangle 103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0" name="Isosceles Triangle 103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1" name="Isosceles Triangle 104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Title 1">
            <a:extLst>
              <a:ext uri="{FF2B5EF4-FFF2-40B4-BE49-F238E27FC236}">
                <a16:creationId xmlns:a16="http://schemas.microsoft.com/office/drawing/2014/main" id="{AC3DB6A8-4480-14D5-1AB1-63966F6E01FC}"/>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400" kern="1200">
                <a:solidFill>
                  <a:schemeClr val="accent1"/>
                </a:solidFill>
                <a:latin typeface="+mj-lt"/>
                <a:ea typeface="+mj-ea"/>
                <a:cs typeface="+mj-cs"/>
              </a:rPr>
              <a:t>WHY WATER QUALITY DATASET ?</a:t>
            </a:r>
          </a:p>
        </p:txBody>
      </p:sp>
      <p:pic>
        <p:nvPicPr>
          <p:cNvPr id="1026" name="Picture 2" descr="Water being poured into a tall glass. ">
            <a:extLst>
              <a:ext uri="{FF2B5EF4-FFF2-40B4-BE49-F238E27FC236}">
                <a16:creationId xmlns:a16="http://schemas.microsoft.com/office/drawing/2014/main" id="{A51F777C-F4EC-D01F-AAEB-7E070547B4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58486" y="934222"/>
            <a:ext cx="4942996" cy="329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10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97C31-289A-12CC-67D1-C76FF7BC5151}"/>
              </a:ext>
            </a:extLst>
          </p:cNvPr>
          <p:cNvSpPr>
            <a:spLocks noGrp="1"/>
          </p:cNvSpPr>
          <p:nvPr>
            <p:ph type="title"/>
          </p:nvPr>
        </p:nvSpPr>
        <p:spPr>
          <a:xfrm>
            <a:off x="2845181" y="472610"/>
            <a:ext cx="4007682" cy="594760"/>
          </a:xfrm>
        </p:spPr>
        <p:txBody>
          <a:bodyPr>
            <a:normAutofit/>
          </a:bodyPr>
          <a:lstStyle/>
          <a:p>
            <a:r>
              <a:rPr lang="en-US" sz="3200" dirty="0">
                <a:solidFill>
                  <a:schemeClr val="accent2">
                    <a:lumMod val="75000"/>
                  </a:schemeClr>
                </a:solidFill>
                <a:latin typeface="Calibri" panose="020F0502020204030204" pitchFamily="34" charset="0"/>
                <a:cs typeface="Calibri" panose="020F0502020204030204" pitchFamily="34" charset="0"/>
              </a:rPr>
              <a:t>DATASET DESCRIPTION</a:t>
            </a:r>
          </a:p>
        </p:txBody>
      </p:sp>
      <p:pic>
        <p:nvPicPr>
          <p:cNvPr id="5" name="Picture 4" descr="A table with numbers and lines&#10;&#10;Description automatically generated">
            <a:extLst>
              <a:ext uri="{FF2B5EF4-FFF2-40B4-BE49-F238E27FC236}">
                <a16:creationId xmlns:a16="http://schemas.microsoft.com/office/drawing/2014/main" id="{97FD5FBE-FBCE-3296-10B6-05053F3253A2}"/>
              </a:ext>
            </a:extLst>
          </p:cNvPr>
          <p:cNvPicPr>
            <a:picLocks noChangeAspect="1"/>
          </p:cNvPicPr>
          <p:nvPr/>
        </p:nvPicPr>
        <p:blipFill>
          <a:blip r:embed="rId2"/>
          <a:stretch>
            <a:fillRect/>
          </a:stretch>
        </p:blipFill>
        <p:spPr>
          <a:xfrm>
            <a:off x="363890" y="1361361"/>
            <a:ext cx="8953185" cy="3909282"/>
          </a:xfrm>
          <a:prstGeom prst="rect">
            <a:avLst/>
          </a:prstGeom>
        </p:spPr>
      </p:pic>
    </p:spTree>
    <p:extLst>
      <p:ext uri="{BB962C8B-B14F-4D97-AF65-F5344CB8AC3E}">
        <p14:creationId xmlns:p14="http://schemas.microsoft.com/office/powerpoint/2010/main" val="278531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43657E-A8FB-B84B-00DC-1C56313603AF}"/>
              </a:ext>
            </a:extLst>
          </p:cNvPr>
          <p:cNvSpPr>
            <a:spLocks noGrp="1"/>
          </p:cNvSpPr>
          <p:nvPr>
            <p:ph type="title"/>
          </p:nvPr>
        </p:nvSpPr>
        <p:spPr>
          <a:xfrm>
            <a:off x="739006" y="186363"/>
            <a:ext cx="9021442" cy="801530"/>
          </a:xfrm>
        </p:spPr>
        <p:txBody>
          <a:bodyPr>
            <a:noAutofit/>
          </a:bodyPr>
          <a:lstStyle/>
          <a:p>
            <a:r>
              <a:rPr lang="en-US" sz="3000" dirty="0">
                <a:solidFill>
                  <a:schemeClr val="accent2">
                    <a:lumMod val="75000"/>
                  </a:schemeClr>
                </a:solidFill>
                <a:latin typeface="Calibri" panose="020F0502020204030204" pitchFamily="34" charset="0"/>
                <a:cs typeface="Calibri" panose="020F0502020204030204" pitchFamily="34" charset="0"/>
              </a:rPr>
              <a:t>EXPLORATORY DATA ANALYSIS - KDE AND BOXPLOTS</a:t>
            </a:r>
            <a:br>
              <a:rPr lang="en-US" sz="3000" dirty="0">
                <a:solidFill>
                  <a:schemeClr val="accent2">
                    <a:lumMod val="75000"/>
                  </a:schemeClr>
                </a:solidFill>
                <a:latin typeface="Calibri" panose="020F0502020204030204" pitchFamily="34" charset="0"/>
                <a:cs typeface="Calibri" panose="020F0502020204030204" pitchFamily="34" charset="0"/>
              </a:rPr>
            </a:br>
            <a:endParaRPr lang="en-US" sz="3000" dirty="0">
              <a:solidFill>
                <a:schemeClr val="accent2">
                  <a:lumMod val="75000"/>
                </a:schemeClr>
              </a:solidFill>
              <a:latin typeface="Calibri" panose="020F0502020204030204" pitchFamily="34" charset="0"/>
              <a:cs typeface="Calibri" panose="020F0502020204030204" pitchFamily="34" charset="0"/>
            </a:endParaRPr>
          </a:p>
        </p:txBody>
      </p:sp>
      <p:pic>
        <p:nvPicPr>
          <p:cNvPr id="17" name="Picture 16" descr="A group of graphs showing different sizes of data&#10;&#10;Description automatically generated with medium confidence">
            <a:extLst>
              <a:ext uri="{FF2B5EF4-FFF2-40B4-BE49-F238E27FC236}">
                <a16:creationId xmlns:a16="http://schemas.microsoft.com/office/drawing/2014/main" id="{CD608287-0402-658A-0F8B-295D0C473751}"/>
              </a:ext>
            </a:extLst>
          </p:cNvPr>
          <p:cNvPicPr>
            <a:picLocks noChangeAspect="1"/>
          </p:cNvPicPr>
          <p:nvPr/>
        </p:nvPicPr>
        <p:blipFill rotWithShape="1">
          <a:blip r:embed="rId2"/>
          <a:srcRect l="1194" t="2418" r="49252" b="48504"/>
          <a:stretch/>
        </p:blipFill>
        <p:spPr>
          <a:xfrm>
            <a:off x="1595976" y="865472"/>
            <a:ext cx="2748977" cy="1453278"/>
          </a:xfrm>
          <a:prstGeom prst="rect">
            <a:avLst/>
          </a:prstGeom>
          <a:ln>
            <a:noFill/>
          </a:ln>
        </p:spPr>
      </p:pic>
      <p:pic>
        <p:nvPicPr>
          <p:cNvPr id="3" name="Picture 2" descr="A diagram of a box plot&#10;&#10;Description automatically generated">
            <a:extLst>
              <a:ext uri="{FF2B5EF4-FFF2-40B4-BE49-F238E27FC236}">
                <a16:creationId xmlns:a16="http://schemas.microsoft.com/office/drawing/2014/main" id="{DBD6DA29-629F-C810-1F3D-1780901F10BB}"/>
              </a:ext>
            </a:extLst>
          </p:cNvPr>
          <p:cNvPicPr>
            <a:picLocks noChangeAspect="1"/>
          </p:cNvPicPr>
          <p:nvPr/>
        </p:nvPicPr>
        <p:blipFill>
          <a:blip r:embed="rId3"/>
          <a:stretch>
            <a:fillRect/>
          </a:stretch>
        </p:blipFill>
        <p:spPr>
          <a:xfrm>
            <a:off x="4568816" y="834650"/>
            <a:ext cx="3102317" cy="1453278"/>
          </a:xfrm>
          <a:prstGeom prst="rect">
            <a:avLst/>
          </a:prstGeom>
        </p:spPr>
      </p:pic>
      <p:pic>
        <p:nvPicPr>
          <p:cNvPr id="5" name="Picture 4" descr="A diagram of a graph&#10;&#10;Description automatically generated">
            <a:extLst>
              <a:ext uri="{FF2B5EF4-FFF2-40B4-BE49-F238E27FC236}">
                <a16:creationId xmlns:a16="http://schemas.microsoft.com/office/drawing/2014/main" id="{117768E5-7897-F8F7-2112-4E95439F1766}"/>
              </a:ext>
            </a:extLst>
          </p:cNvPr>
          <p:cNvPicPr>
            <a:picLocks noChangeAspect="1"/>
          </p:cNvPicPr>
          <p:nvPr/>
        </p:nvPicPr>
        <p:blipFill>
          <a:blip r:embed="rId4"/>
          <a:stretch>
            <a:fillRect/>
          </a:stretch>
        </p:blipFill>
        <p:spPr>
          <a:xfrm>
            <a:off x="1616524" y="2376181"/>
            <a:ext cx="2728929" cy="1307956"/>
          </a:xfrm>
          <a:prstGeom prst="rect">
            <a:avLst/>
          </a:prstGeom>
          <a:ln>
            <a:noFill/>
          </a:ln>
        </p:spPr>
      </p:pic>
      <p:pic>
        <p:nvPicPr>
          <p:cNvPr id="6" name="Picture 5" descr="A diagram of a number of objects&#10;&#10;Description automatically generated">
            <a:extLst>
              <a:ext uri="{FF2B5EF4-FFF2-40B4-BE49-F238E27FC236}">
                <a16:creationId xmlns:a16="http://schemas.microsoft.com/office/drawing/2014/main" id="{73CC2F9C-0926-D19A-D95F-5A948D39C28D}"/>
              </a:ext>
            </a:extLst>
          </p:cNvPr>
          <p:cNvPicPr>
            <a:picLocks noChangeAspect="1"/>
          </p:cNvPicPr>
          <p:nvPr/>
        </p:nvPicPr>
        <p:blipFill>
          <a:blip r:embed="rId5"/>
          <a:stretch>
            <a:fillRect/>
          </a:stretch>
        </p:blipFill>
        <p:spPr>
          <a:xfrm>
            <a:off x="1657585" y="3771272"/>
            <a:ext cx="2687368" cy="1301153"/>
          </a:xfrm>
          <a:prstGeom prst="rect">
            <a:avLst/>
          </a:prstGeom>
          <a:ln>
            <a:noFill/>
          </a:ln>
        </p:spPr>
      </p:pic>
      <p:pic>
        <p:nvPicPr>
          <p:cNvPr id="8" name="Picture 7" descr="A graph with a box plot&#10;&#10;Description automatically generated">
            <a:extLst>
              <a:ext uri="{FF2B5EF4-FFF2-40B4-BE49-F238E27FC236}">
                <a16:creationId xmlns:a16="http://schemas.microsoft.com/office/drawing/2014/main" id="{1DAB6776-656E-8C0F-9D4C-0DDF456E3929}"/>
              </a:ext>
            </a:extLst>
          </p:cNvPr>
          <p:cNvPicPr>
            <a:picLocks noChangeAspect="1"/>
          </p:cNvPicPr>
          <p:nvPr/>
        </p:nvPicPr>
        <p:blipFill>
          <a:blip r:embed="rId6"/>
          <a:stretch>
            <a:fillRect/>
          </a:stretch>
        </p:blipFill>
        <p:spPr>
          <a:xfrm>
            <a:off x="4599638" y="2365907"/>
            <a:ext cx="3071495" cy="1228784"/>
          </a:xfrm>
          <a:prstGeom prst="rect">
            <a:avLst/>
          </a:prstGeom>
        </p:spPr>
      </p:pic>
      <p:pic>
        <p:nvPicPr>
          <p:cNvPr id="10" name="Picture 9" descr="A diagram of a box plot&#10;&#10;Description automatically generated">
            <a:extLst>
              <a:ext uri="{FF2B5EF4-FFF2-40B4-BE49-F238E27FC236}">
                <a16:creationId xmlns:a16="http://schemas.microsoft.com/office/drawing/2014/main" id="{F2CE741A-F22D-83BB-D003-CF51F7DDB98D}"/>
              </a:ext>
            </a:extLst>
          </p:cNvPr>
          <p:cNvPicPr>
            <a:picLocks noChangeAspect="1"/>
          </p:cNvPicPr>
          <p:nvPr/>
        </p:nvPicPr>
        <p:blipFill>
          <a:blip r:embed="rId7"/>
          <a:stretch>
            <a:fillRect/>
          </a:stretch>
        </p:blipFill>
        <p:spPr>
          <a:xfrm>
            <a:off x="4599637" y="3684137"/>
            <a:ext cx="3071495" cy="1228785"/>
          </a:xfrm>
          <a:prstGeom prst="rect">
            <a:avLst/>
          </a:prstGeom>
        </p:spPr>
      </p:pic>
      <p:pic>
        <p:nvPicPr>
          <p:cNvPr id="11" name="Picture 10" descr="A graph with a line and a line&#10;&#10;Description automatically generated with medium confidence">
            <a:extLst>
              <a:ext uri="{FF2B5EF4-FFF2-40B4-BE49-F238E27FC236}">
                <a16:creationId xmlns:a16="http://schemas.microsoft.com/office/drawing/2014/main" id="{A115B651-1F61-5664-4F2D-7B492437A453}"/>
              </a:ext>
            </a:extLst>
          </p:cNvPr>
          <p:cNvPicPr>
            <a:picLocks noChangeAspect="1"/>
          </p:cNvPicPr>
          <p:nvPr/>
        </p:nvPicPr>
        <p:blipFill>
          <a:blip r:embed="rId8"/>
          <a:stretch>
            <a:fillRect/>
          </a:stretch>
        </p:blipFill>
        <p:spPr>
          <a:xfrm>
            <a:off x="1652483" y="5194501"/>
            <a:ext cx="2671922" cy="1401396"/>
          </a:xfrm>
          <a:prstGeom prst="rect">
            <a:avLst/>
          </a:prstGeom>
          <a:ln>
            <a:noFill/>
          </a:ln>
        </p:spPr>
      </p:pic>
      <p:pic>
        <p:nvPicPr>
          <p:cNvPr id="13" name="Picture 12" descr="A graph with a blue rectangular object with black lines&#10;&#10;Description automatically generated with medium confidence">
            <a:extLst>
              <a:ext uri="{FF2B5EF4-FFF2-40B4-BE49-F238E27FC236}">
                <a16:creationId xmlns:a16="http://schemas.microsoft.com/office/drawing/2014/main" id="{B7E5DE73-26E8-2CE8-A0C0-8E583FD973CE}"/>
              </a:ext>
            </a:extLst>
          </p:cNvPr>
          <p:cNvPicPr>
            <a:picLocks noChangeAspect="1"/>
          </p:cNvPicPr>
          <p:nvPr/>
        </p:nvPicPr>
        <p:blipFill>
          <a:blip r:embed="rId9"/>
          <a:stretch>
            <a:fillRect/>
          </a:stretch>
        </p:blipFill>
        <p:spPr>
          <a:xfrm>
            <a:off x="4599637" y="5130653"/>
            <a:ext cx="3071495" cy="1401396"/>
          </a:xfrm>
          <a:prstGeom prst="rect">
            <a:avLst/>
          </a:prstGeom>
        </p:spPr>
      </p:pic>
    </p:spTree>
    <p:extLst>
      <p:ext uri="{BB962C8B-B14F-4D97-AF65-F5344CB8AC3E}">
        <p14:creationId xmlns:p14="http://schemas.microsoft.com/office/powerpoint/2010/main" val="2559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10;&#10;Description automatically generated">
            <a:extLst>
              <a:ext uri="{FF2B5EF4-FFF2-40B4-BE49-F238E27FC236}">
                <a16:creationId xmlns:a16="http://schemas.microsoft.com/office/drawing/2014/main" id="{6257C1E6-39F7-2BCA-4D03-D22EEB5E7BAA}"/>
              </a:ext>
            </a:extLst>
          </p:cNvPr>
          <p:cNvPicPr>
            <a:picLocks noChangeAspect="1"/>
          </p:cNvPicPr>
          <p:nvPr/>
        </p:nvPicPr>
        <p:blipFill>
          <a:blip r:embed="rId2"/>
          <a:stretch>
            <a:fillRect/>
          </a:stretch>
        </p:blipFill>
        <p:spPr>
          <a:xfrm>
            <a:off x="2230279" y="102781"/>
            <a:ext cx="2404153" cy="1229034"/>
          </a:xfrm>
          <a:prstGeom prst="rect">
            <a:avLst/>
          </a:prstGeom>
          <a:ln>
            <a:noFill/>
          </a:ln>
        </p:spPr>
      </p:pic>
      <p:pic>
        <p:nvPicPr>
          <p:cNvPr id="6" name="Picture 5" descr="A graph of a number of points&#10;&#10;Description automatically generated with medium confidence">
            <a:extLst>
              <a:ext uri="{FF2B5EF4-FFF2-40B4-BE49-F238E27FC236}">
                <a16:creationId xmlns:a16="http://schemas.microsoft.com/office/drawing/2014/main" id="{7A6B6A1F-81E9-9437-2661-3B3B2D26392D}"/>
              </a:ext>
            </a:extLst>
          </p:cNvPr>
          <p:cNvPicPr>
            <a:picLocks noChangeAspect="1"/>
          </p:cNvPicPr>
          <p:nvPr/>
        </p:nvPicPr>
        <p:blipFill>
          <a:blip r:embed="rId3"/>
          <a:stretch>
            <a:fillRect/>
          </a:stretch>
        </p:blipFill>
        <p:spPr>
          <a:xfrm>
            <a:off x="2245991" y="1448264"/>
            <a:ext cx="2404153" cy="1229034"/>
          </a:xfrm>
          <a:prstGeom prst="rect">
            <a:avLst/>
          </a:prstGeom>
          <a:ln>
            <a:noFill/>
          </a:ln>
        </p:spPr>
      </p:pic>
      <p:pic>
        <p:nvPicPr>
          <p:cNvPr id="8" name="Picture 7">
            <a:extLst>
              <a:ext uri="{FF2B5EF4-FFF2-40B4-BE49-F238E27FC236}">
                <a16:creationId xmlns:a16="http://schemas.microsoft.com/office/drawing/2014/main" id="{1CDA00D8-8791-ABC7-C657-72775155C03A}"/>
              </a:ext>
            </a:extLst>
          </p:cNvPr>
          <p:cNvPicPr>
            <a:picLocks noChangeAspect="1"/>
          </p:cNvPicPr>
          <p:nvPr/>
        </p:nvPicPr>
        <p:blipFill>
          <a:blip r:embed="rId4"/>
          <a:stretch>
            <a:fillRect/>
          </a:stretch>
        </p:blipFill>
        <p:spPr>
          <a:xfrm>
            <a:off x="4896288" y="82233"/>
            <a:ext cx="2367671" cy="1132018"/>
          </a:xfrm>
          <a:prstGeom prst="rect">
            <a:avLst/>
          </a:prstGeom>
        </p:spPr>
      </p:pic>
      <p:pic>
        <p:nvPicPr>
          <p:cNvPr id="10" name="Picture 9" descr="A diagram of a box plot&#10;&#10;Description automatically generated">
            <a:extLst>
              <a:ext uri="{FF2B5EF4-FFF2-40B4-BE49-F238E27FC236}">
                <a16:creationId xmlns:a16="http://schemas.microsoft.com/office/drawing/2014/main" id="{DAE9FEE1-4D10-1BF2-1F49-521EEF7719D1}"/>
              </a:ext>
            </a:extLst>
          </p:cNvPr>
          <p:cNvPicPr>
            <a:picLocks noChangeAspect="1"/>
          </p:cNvPicPr>
          <p:nvPr/>
        </p:nvPicPr>
        <p:blipFill>
          <a:blip r:embed="rId5"/>
          <a:stretch>
            <a:fillRect/>
          </a:stretch>
        </p:blipFill>
        <p:spPr>
          <a:xfrm>
            <a:off x="4896288" y="1437521"/>
            <a:ext cx="2399423" cy="1147199"/>
          </a:xfrm>
          <a:prstGeom prst="rect">
            <a:avLst/>
          </a:prstGeom>
        </p:spPr>
      </p:pic>
      <p:pic>
        <p:nvPicPr>
          <p:cNvPr id="11" name="Picture 10" descr="A graph of a graph&#10;&#10;Description automatically generated">
            <a:extLst>
              <a:ext uri="{FF2B5EF4-FFF2-40B4-BE49-F238E27FC236}">
                <a16:creationId xmlns:a16="http://schemas.microsoft.com/office/drawing/2014/main" id="{5522440D-C38B-BEBF-C139-3D9AAE520A95}"/>
              </a:ext>
            </a:extLst>
          </p:cNvPr>
          <p:cNvPicPr>
            <a:picLocks noChangeAspect="1"/>
          </p:cNvPicPr>
          <p:nvPr/>
        </p:nvPicPr>
        <p:blipFill>
          <a:blip r:embed="rId6"/>
          <a:stretch>
            <a:fillRect/>
          </a:stretch>
        </p:blipFill>
        <p:spPr>
          <a:xfrm>
            <a:off x="2181742" y="5433779"/>
            <a:ext cx="2607353" cy="1372851"/>
          </a:xfrm>
          <a:prstGeom prst="rect">
            <a:avLst/>
          </a:prstGeom>
          <a:ln>
            <a:noFill/>
          </a:ln>
        </p:spPr>
      </p:pic>
      <p:pic>
        <p:nvPicPr>
          <p:cNvPr id="12" name="Picture 11" descr="A diagram of a turbidity&#10;&#10;Description automatically generated">
            <a:extLst>
              <a:ext uri="{FF2B5EF4-FFF2-40B4-BE49-F238E27FC236}">
                <a16:creationId xmlns:a16="http://schemas.microsoft.com/office/drawing/2014/main" id="{39D271A3-BA97-C527-CA4F-240D283B4D80}"/>
              </a:ext>
            </a:extLst>
          </p:cNvPr>
          <p:cNvPicPr>
            <a:picLocks noChangeAspect="1"/>
          </p:cNvPicPr>
          <p:nvPr/>
        </p:nvPicPr>
        <p:blipFill>
          <a:blip r:embed="rId7"/>
          <a:stretch>
            <a:fillRect/>
          </a:stretch>
        </p:blipFill>
        <p:spPr>
          <a:xfrm>
            <a:off x="2245991" y="2759587"/>
            <a:ext cx="2478854" cy="1229034"/>
          </a:xfrm>
          <a:prstGeom prst="rect">
            <a:avLst/>
          </a:prstGeom>
          <a:ln>
            <a:noFill/>
          </a:ln>
        </p:spPr>
      </p:pic>
      <p:pic>
        <p:nvPicPr>
          <p:cNvPr id="14" name="Picture 13" descr="A diagram of a function&#10;&#10;Description automatically generated">
            <a:extLst>
              <a:ext uri="{FF2B5EF4-FFF2-40B4-BE49-F238E27FC236}">
                <a16:creationId xmlns:a16="http://schemas.microsoft.com/office/drawing/2014/main" id="{C4DDEEA5-94AE-846C-8568-67284E379C35}"/>
              </a:ext>
            </a:extLst>
          </p:cNvPr>
          <p:cNvPicPr>
            <a:picLocks noChangeAspect="1"/>
          </p:cNvPicPr>
          <p:nvPr/>
        </p:nvPicPr>
        <p:blipFill>
          <a:blip r:embed="rId8"/>
          <a:stretch>
            <a:fillRect/>
          </a:stretch>
        </p:blipFill>
        <p:spPr>
          <a:xfrm>
            <a:off x="2220005" y="4135892"/>
            <a:ext cx="2538268" cy="1258492"/>
          </a:xfrm>
          <a:prstGeom prst="rect">
            <a:avLst/>
          </a:prstGeom>
          <a:ln>
            <a:noFill/>
          </a:ln>
        </p:spPr>
      </p:pic>
      <p:pic>
        <p:nvPicPr>
          <p:cNvPr id="18" name="Picture 17" descr="A blue rectangular box with black text&#10;&#10;Description automatically generated">
            <a:extLst>
              <a:ext uri="{FF2B5EF4-FFF2-40B4-BE49-F238E27FC236}">
                <a16:creationId xmlns:a16="http://schemas.microsoft.com/office/drawing/2014/main" id="{7174B7A8-0C80-C752-C91D-8B31CFDB6386}"/>
              </a:ext>
            </a:extLst>
          </p:cNvPr>
          <p:cNvPicPr>
            <a:picLocks noChangeAspect="1"/>
          </p:cNvPicPr>
          <p:nvPr/>
        </p:nvPicPr>
        <p:blipFill>
          <a:blip r:embed="rId9"/>
          <a:stretch>
            <a:fillRect/>
          </a:stretch>
        </p:blipFill>
        <p:spPr>
          <a:xfrm>
            <a:off x="4886013" y="2728765"/>
            <a:ext cx="2367671" cy="1132018"/>
          </a:xfrm>
          <a:prstGeom prst="rect">
            <a:avLst/>
          </a:prstGeom>
        </p:spPr>
      </p:pic>
      <p:pic>
        <p:nvPicPr>
          <p:cNvPr id="21" name="Picture 20" descr="A graph showing a box plot for solids&#10;&#10;Description automatically generated">
            <a:extLst>
              <a:ext uri="{FF2B5EF4-FFF2-40B4-BE49-F238E27FC236}">
                <a16:creationId xmlns:a16="http://schemas.microsoft.com/office/drawing/2014/main" id="{976E5D0A-F542-0716-7C13-8A7FA83D9D28}"/>
              </a:ext>
            </a:extLst>
          </p:cNvPr>
          <p:cNvPicPr>
            <a:picLocks noChangeAspect="1"/>
          </p:cNvPicPr>
          <p:nvPr/>
        </p:nvPicPr>
        <p:blipFill>
          <a:blip r:embed="rId10"/>
          <a:stretch>
            <a:fillRect/>
          </a:stretch>
        </p:blipFill>
        <p:spPr>
          <a:xfrm>
            <a:off x="4886013" y="5406118"/>
            <a:ext cx="2367672" cy="1258491"/>
          </a:xfrm>
          <a:prstGeom prst="rect">
            <a:avLst/>
          </a:prstGeom>
        </p:spPr>
      </p:pic>
      <p:pic>
        <p:nvPicPr>
          <p:cNvPr id="23" name="Picture 22" descr="A blue rectangular box with white text&#10;&#10;Description automatically generated">
            <a:extLst>
              <a:ext uri="{FF2B5EF4-FFF2-40B4-BE49-F238E27FC236}">
                <a16:creationId xmlns:a16="http://schemas.microsoft.com/office/drawing/2014/main" id="{30DE30FF-7B82-A5E8-02AE-15AC67F67488}"/>
              </a:ext>
            </a:extLst>
          </p:cNvPr>
          <p:cNvPicPr>
            <a:picLocks noChangeAspect="1"/>
          </p:cNvPicPr>
          <p:nvPr/>
        </p:nvPicPr>
        <p:blipFill>
          <a:blip r:embed="rId11"/>
          <a:stretch>
            <a:fillRect/>
          </a:stretch>
        </p:blipFill>
        <p:spPr>
          <a:xfrm>
            <a:off x="4896288" y="4071126"/>
            <a:ext cx="2367671" cy="1246613"/>
          </a:xfrm>
          <a:prstGeom prst="rect">
            <a:avLst/>
          </a:prstGeom>
        </p:spPr>
      </p:pic>
    </p:spTree>
    <p:extLst>
      <p:ext uri="{BB962C8B-B14F-4D97-AF65-F5344CB8AC3E}">
        <p14:creationId xmlns:p14="http://schemas.microsoft.com/office/powerpoint/2010/main" val="67342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649E-ACFB-FE99-39AA-6EEADF7D8509}"/>
              </a:ext>
            </a:extLst>
          </p:cNvPr>
          <p:cNvSpPr>
            <a:spLocks noGrp="1"/>
          </p:cNvSpPr>
          <p:nvPr>
            <p:ph type="title"/>
          </p:nvPr>
        </p:nvSpPr>
        <p:spPr>
          <a:xfrm>
            <a:off x="1387807" y="335666"/>
            <a:ext cx="6966639" cy="748872"/>
          </a:xfrm>
        </p:spPr>
        <p:txBody>
          <a:bodyPr>
            <a:normAutofit/>
          </a:bodyPr>
          <a:lstStyle/>
          <a:p>
            <a:r>
              <a:rPr lang="en-US" sz="3200" dirty="0">
                <a:solidFill>
                  <a:schemeClr val="accent2">
                    <a:lumMod val="75000"/>
                  </a:schemeClr>
                </a:solidFill>
                <a:latin typeface="Calibri" panose="020F0502020204030204" pitchFamily="34" charset="0"/>
                <a:cs typeface="Calibri" panose="020F0502020204030204" pitchFamily="34" charset="0"/>
              </a:rPr>
              <a:t>PROBLEMS IDENTIFIED IN THE DATASET</a:t>
            </a:r>
          </a:p>
        </p:txBody>
      </p:sp>
      <p:sp>
        <p:nvSpPr>
          <p:cNvPr id="13" name="Content Placeholder 12">
            <a:extLst>
              <a:ext uri="{FF2B5EF4-FFF2-40B4-BE49-F238E27FC236}">
                <a16:creationId xmlns:a16="http://schemas.microsoft.com/office/drawing/2014/main" id="{DFEFEE49-D782-E69D-8A5D-FA08C154CEAB}"/>
              </a:ext>
            </a:extLst>
          </p:cNvPr>
          <p:cNvSpPr>
            <a:spLocks noGrp="1"/>
          </p:cNvSpPr>
          <p:nvPr>
            <p:ph sz="half" idx="1"/>
          </p:nvPr>
        </p:nvSpPr>
        <p:spPr>
          <a:xfrm>
            <a:off x="570995" y="1297770"/>
            <a:ext cx="2603256" cy="2599567"/>
          </a:xfrm>
        </p:spPr>
        <p:txBody>
          <a:bodyPr/>
          <a:lstStyle/>
          <a:p>
            <a:r>
              <a:rPr lang="en-US" dirty="0">
                <a:solidFill>
                  <a:schemeClr val="accent2">
                    <a:lumMod val="50000"/>
                  </a:schemeClr>
                </a:solidFill>
                <a:latin typeface="Calibri" panose="020F0502020204030204" pitchFamily="34" charset="0"/>
                <a:cs typeface="Calibri" panose="020F0502020204030204" pitchFamily="34" charset="0"/>
              </a:rPr>
              <a:t>Null Values</a:t>
            </a:r>
          </a:p>
        </p:txBody>
      </p:sp>
      <p:sp>
        <p:nvSpPr>
          <p:cNvPr id="14" name="Content Placeholder 13">
            <a:extLst>
              <a:ext uri="{FF2B5EF4-FFF2-40B4-BE49-F238E27FC236}">
                <a16:creationId xmlns:a16="http://schemas.microsoft.com/office/drawing/2014/main" id="{334DC722-0418-05B0-A73A-27887DD629FF}"/>
              </a:ext>
            </a:extLst>
          </p:cNvPr>
          <p:cNvSpPr>
            <a:spLocks noGrp="1"/>
          </p:cNvSpPr>
          <p:nvPr>
            <p:ph sz="half" idx="2"/>
          </p:nvPr>
        </p:nvSpPr>
        <p:spPr>
          <a:xfrm>
            <a:off x="5300795" y="1284833"/>
            <a:ext cx="2672744" cy="2689258"/>
          </a:xfrm>
        </p:spPr>
        <p:txBody>
          <a:bodyPr/>
          <a:lstStyle/>
          <a:p>
            <a:r>
              <a:rPr lang="en-US" dirty="0">
                <a:solidFill>
                  <a:schemeClr val="accent2">
                    <a:lumMod val="50000"/>
                  </a:schemeClr>
                </a:solidFill>
                <a:latin typeface="Calibri" panose="020F0502020204030204" pitchFamily="34" charset="0"/>
                <a:cs typeface="Calibri" panose="020F0502020204030204" pitchFamily="34" charset="0"/>
              </a:rPr>
              <a:t>Class Imbalance</a:t>
            </a:r>
          </a:p>
        </p:txBody>
      </p:sp>
      <p:pic>
        <p:nvPicPr>
          <p:cNvPr id="5" name="Picture 4" descr="A graph of number of values&#10;&#10;Description automatically generated">
            <a:extLst>
              <a:ext uri="{FF2B5EF4-FFF2-40B4-BE49-F238E27FC236}">
                <a16:creationId xmlns:a16="http://schemas.microsoft.com/office/drawing/2014/main" id="{42BBDED2-44FD-8472-403B-AD3815697712}"/>
              </a:ext>
            </a:extLst>
          </p:cNvPr>
          <p:cNvPicPr>
            <a:picLocks noChangeAspect="1"/>
          </p:cNvPicPr>
          <p:nvPr/>
        </p:nvPicPr>
        <p:blipFill>
          <a:blip r:embed="rId2"/>
          <a:stretch>
            <a:fillRect/>
          </a:stretch>
        </p:blipFill>
        <p:spPr>
          <a:xfrm>
            <a:off x="941771" y="1693243"/>
            <a:ext cx="2603255" cy="1953824"/>
          </a:xfrm>
          <a:prstGeom prst="rect">
            <a:avLst/>
          </a:prstGeom>
          <a:ln>
            <a:solidFill>
              <a:schemeClr val="tx1"/>
            </a:solidFill>
          </a:ln>
        </p:spPr>
      </p:pic>
      <p:pic>
        <p:nvPicPr>
          <p:cNvPr id="6" name="Picture 5" descr="A graph with a number of numbers and a bar&#10;&#10;Description automatically generated with medium confidence">
            <a:extLst>
              <a:ext uri="{FF2B5EF4-FFF2-40B4-BE49-F238E27FC236}">
                <a16:creationId xmlns:a16="http://schemas.microsoft.com/office/drawing/2014/main" id="{0ABD2923-5011-E0E1-825B-915059247C5F}"/>
              </a:ext>
            </a:extLst>
          </p:cNvPr>
          <p:cNvPicPr>
            <a:picLocks noChangeAspect="1"/>
          </p:cNvPicPr>
          <p:nvPr/>
        </p:nvPicPr>
        <p:blipFill>
          <a:blip r:embed="rId3"/>
          <a:stretch>
            <a:fillRect/>
          </a:stretch>
        </p:blipFill>
        <p:spPr>
          <a:xfrm>
            <a:off x="5754373" y="1717103"/>
            <a:ext cx="2508263" cy="1965644"/>
          </a:xfrm>
          <a:prstGeom prst="rect">
            <a:avLst/>
          </a:prstGeom>
          <a:ln>
            <a:solidFill>
              <a:schemeClr val="tx1"/>
            </a:solidFill>
          </a:ln>
        </p:spPr>
      </p:pic>
      <p:pic>
        <p:nvPicPr>
          <p:cNvPr id="8" name="Picture 7" descr="A screenshot of a computer code&#10;&#10;Description automatically generated">
            <a:extLst>
              <a:ext uri="{FF2B5EF4-FFF2-40B4-BE49-F238E27FC236}">
                <a16:creationId xmlns:a16="http://schemas.microsoft.com/office/drawing/2014/main" id="{B44D0C57-29E4-3781-498B-C045E9779C34}"/>
              </a:ext>
            </a:extLst>
          </p:cNvPr>
          <p:cNvPicPr>
            <a:picLocks noChangeAspect="1"/>
          </p:cNvPicPr>
          <p:nvPr/>
        </p:nvPicPr>
        <p:blipFill>
          <a:blip r:embed="rId4"/>
          <a:stretch>
            <a:fillRect/>
          </a:stretch>
        </p:blipFill>
        <p:spPr>
          <a:xfrm>
            <a:off x="2367797" y="4480916"/>
            <a:ext cx="1192051" cy="1465091"/>
          </a:xfrm>
          <a:prstGeom prst="rect">
            <a:avLst/>
          </a:prstGeom>
          <a:ln>
            <a:solidFill>
              <a:schemeClr val="tx1"/>
            </a:solidFill>
          </a:ln>
        </p:spPr>
      </p:pic>
      <p:pic>
        <p:nvPicPr>
          <p:cNvPr id="10" name="Picture 9" descr="A screenshot of a computer code&#10;&#10;Description automatically generated">
            <a:extLst>
              <a:ext uri="{FF2B5EF4-FFF2-40B4-BE49-F238E27FC236}">
                <a16:creationId xmlns:a16="http://schemas.microsoft.com/office/drawing/2014/main" id="{3A6F5FE2-CDE9-94E0-0B4E-68D5E0A94C5F}"/>
              </a:ext>
            </a:extLst>
          </p:cNvPr>
          <p:cNvPicPr>
            <a:picLocks noChangeAspect="1"/>
          </p:cNvPicPr>
          <p:nvPr/>
        </p:nvPicPr>
        <p:blipFill>
          <a:blip r:embed="rId5"/>
          <a:stretch>
            <a:fillRect/>
          </a:stretch>
        </p:blipFill>
        <p:spPr>
          <a:xfrm>
            <a:off x="3716278" y="4491858"/>
            <a:ext cx="1368340" cy="1465090"/>
          </a:xfrm>
          <a:prstGeom prst="rect">
            <a:avLst/>
          </a:prstGeom>
          <a:ln>
            <a:solidFill>
              <a:schemeClr val="tx1"/>
            </a:solidFill>
          </a:ln>
        </p:spPr>
      </p:pic>
      <p:pic>
        <p:nvPicPr>
          <p:cNvPr id="12" name="Picture 11" descr="A screenshot of a computer code&#10;&#10;Description automatically generated">
            <a:extLst>
              <a:ext uri="{FF2B5EF4-FFF2-40B4-BE49-F238E27FC236}">
                <a16:creationId xmlns:a16="http://schemas.microsoft.com/office/drawing/2014/main" id="{2EAA637E-F753-9D5E-3CDB-5B62662E8C8E}"/>
              </a:ext>
            </a:extLst>
          </p:cNvPr>
          <p:cNvPicPr>
            <a:picLocks noChangeAspect="1"/>
          </p:cNvPicPr>
          <p:nvPr/>
        </p:nvPicPr>
        <p:blipFill>
          <a:blip r:embed="rId6"/>
          <a:stretch>
            <a:fillRect/>
          </a:stretch>
        </p:blipFill>
        <p:spPr>
          <a:xfrm>
            <a:off x="944453" y="4480916"/>
            <a:ext cx="1266914" cy="1465090"/>
          </a:xfrm>
          <a:prstGeom prst="rect">
            <a:avLst/>
          </a:prstGeom>
          <a:ln>
            <a:solidFill>
              <a:schemeClr val="tx1"/>
            </a:solidFill>
          </a:ln>
        </p:spPr>
      </p:pic>
      <p:sp>
        <p:nvSpPr>
          <p:cNvPr id="15" name="Content Placeholder 13">
            <a:extLst>
              <a:ext uri="{FF2B5EF4-FFF2-40B4-BE49-F238E27FC236}">
                <a16:creationId xmlns:a16="http://schemas.microsoft.com/office/drawing/2014/main" id="{192F0610-4C2E-C2ED-BF6F-E2E9BB781DAE}"/>
              </a:ext>
            </a:extLst>
          </p:cNvPr>
          <p:cNvSpPr txBox="1">
            <a:spLocks/>
          </p:cNvSpPr>
          <p:nvPr/>
        </p:nvSpPr>
        <p:spPr>
          <a:xfrm>
            <a:off x="570995" y="3974091"/>
            <a:ext cx="4774442" cy="224038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chemeClr val="accent2">
                    <a:lumMod val="50000"/>
                  </a:schemeClr>
                </a:solidFill>
                <a:latin typeface="Calibri" panose="020F0502020204030204" pitchFamily="34" charset="0"/>
                <a:cs typeface="Calibri" panose="020F0502020204030204" pitchFamily="34" charset="0"/>
              </a:rPr>
              <a:t>Range</a:t>
            </a:r>
          </a:p>
        </p:txBody>
      </p:sp>
      <p:sp>
        <p:nvSpPr>
          <p:cNvPr id="16" name="Content Placeholder 13">
            <a:extLst>
              <a:ext uri="{FF2B5EF4-FFF2-40B4-BE49-F238E27FC236}">
                <a16:creationId xmlns:a16="http://schemas.microsoft.com/office/drawing/2014/main" id="{DEF14363-D501-053E-ADF0-8A7E7502455C}"/>
              </a:ext>
            </a:extLst>
          </p:cNvPr>
          <p:cNvSpPr txBox="1">
            <a:spLocks/>
          </p:cNvSpPr>
          <p:nvPr/>
        </p:nvSpPr>
        <p:spPr>
          <a:xfrm>
            <a:off x="5431478" y="3984242"/>
            <a:ext cx="2672744" cy="18412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chemeClr val="accent2">
                    <a:lumMod val="50000"/>
                  </a:schemeClr>
                </a:solidFill>
                <a:latin typeface="Calibri" panose="020F0502020204030204" pitchFamily="34" charset="0"/>
                <a:cs typeface="Calibri" panose="020F0502020204030204" pitchFamily="34" charset="0"/>
              </a:rPr>
              <a:t>Outliers</a:t>
            </a:r>
          </a:p>
        </p:txBody>
      </p:sp>
      <p:sp>
        <p:nvSpPr>
          <p:cNvPr id="17" name="TextBox 16">
            <a:extLst>
              <a:ext uri="{FF2B5EF4-FFF2-40B4-BE49-F238E27FC236}">
                <a16:creationId xmlns:a16="http://schemas.microsoft.com/office/drawing/2014/main" id="{A15DA636-60AF-39FC-B6EE-22DD93743E6A}"/>
              </a:ext>
            </a:extLst>
          </p:cNvPr>
          <p:cNvSpPr txBox="1"/>
          <p:nvPr/>
        </p:nvSpPr>
        <p:spPr>
          <a:xfrm>
            <a:off x="5757983" y="4380335"/>
            <a:ext cx="1460240" cy="369332"/>
          </a:xfrm>
          <a:prstGeom prst="rect">
            <a:avLst/>
          </a:prstGeom>
          <a:noFill/>
        </p:spPr>
        <p:txBody>
          <a:bodyPr wrap="square" rtlCol="0">
            <a:spAutoFit/>
          </a:bodyPr>
          <a:lstStyle/>
          <a:p>
            <a:r>
              <a:rPr lang="en-US" dirty="0">
                <a:solidFill>
                  <a:srgbClr val="246B9E"/>
                </a:solidFill>
                <a:latin typeface="Calibri" panose="020F0502020204030204" pitchFamily="34" charset="0"/>
                <a:cs typeface="Calibri" panose="020F0502020204030204" pitchFamily="34" charset="0"/>
              </a:rPr>
              <a:t>366 outliers </a:t>
            </a:r>
          </a:p>
        </p:txBody>
      </p:sp>
    </p:spTree>
    <p:extLst>
      <p:ext uri="{BB962C8B-B14F-4D97-AF65-F5344CB8AC3E}">
        <p14:creationId xmlns:p14="http://schemas.microsoft.com/office/powerpoint/2010/main" val="354815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p"/>
      <p:bldP spid="14" grpId="0" build="p"/>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0EA4660-70F3-3BBE-125E-21576A8BA0D3}"/>
              </a:ext>
            </a:extLst>
          </p:cNvPr>
          <p:cNvSpPr>
            <a:spLocks noGrp="1"/>
          </p:cNvSpPr>
          <p:nvPr>
            <p:ph type="title"/>
          </p:nvPr>
        </p:nvSpPr>
        <p:spPr>
          <a:xfrm>
            <a:off x="3058703" y="303259"/>
            <a:ext cx="3904940" cy="582202"/>
          </a:xfrm>
        </p:spPr>
        <p:txBody>
          <a:bodyPr>
            <a:normAutofit/>
          </a:bodyPr>
          <a:lstStyle/>
          <a:p>
            <a:r>
              <a:rPr lang="en-US" sz="3200" dirty="0">
                <a:solidFill>
                  <a:schemeClr val="accent2">
                    <a:lumMod val="75000"/>
                  </a:schemeClr>
                </a:solidFill>
                <a:latin typeface="Calibri" panose="020F0502020204030204" pitchFamily="34" charset="0"/>
                <a:cs typeface="Calibri" panose="020F0502020204030204" pitchFamily="34" charset="0"/>
              </a:rPr>
              <a:t>DATA PREPROCESSING</a:t>
            </a:r>
          </a:p>
        </p:txBody>
      </p:sp>
      <p:sp>
        <p:nvSpPr>
          <p:cNvPr id="5" name="Content Placeholder 12">
            <a:extLst>
              <a:ext uri="{FF2B5EF4-FFF2-40B4-BE49-F238E27FC236}">
                <a16:creationId xmlns:a16="http://schemas.microsoft.com/office/drawing/2014/main" id="{2A2DA847-1A94-5648-48CF-4E9455449CA5}"/>
              </a:ext>
            </a:extLst>
          </p:cNvPr>
          <p:cNvSpPr>
            <a:spLocks noGrp="1"/>
          </p:cNvSpPr>
          <p:nvPr>
            <p:ph sz="half" idx="1"/>
          </p:nvPr>
        </p:nvSpPr>
        <p:spPr>
          <a:xfrm>
            <a:off x="1927184" y="1374524"/>
            <a:ext cx="2603256" cy="1195237"/>
          </a:xfrm>
        </p:spPr>
        <p:txBody>
          <a:bodyPr/>
          <a:lstStyle/>
          <a:p>
            <a:r>
              <a:rPr lang="en-US" dirty="0">
                <a:solidFill>
                  <a:schemeClr val="accent2">
                    <a:lumMod val="50000"/>
                  </a:schemeClr>
                </a:solidFill>
                <a:latin typeface="Calibri" panose="020F0502020204030204" pitchFamily="34" charset="0"/>
                <a:cs typeface="Calibri" panose="020F0502020204030204" pitchFamily="34" charset="0"/>
              </a:rPr>
              <a:t>Null Values</a:t>
            </a:r>
          </a:p>
        </p:txBody>
      </p:sp>
      <p:sp>
        <p:nvSpPr>
          <p:cNvPr id="6" name="Content Placeholder 13">
            <a:extLst>
              <a:ext uri="{FF2B5EF4-FFF2-40B4-BE49-F238E27FC236}">
                <a16:creationId xmlns:a16="http://schemas.microsoft.com/office/drawing/2014/main" id="{0ACA2782-35F7-C83E-08DB-663251A1EDDF}"/>
              </a:ext>
            </a:extLst>
          </p:cNvPr>
          <p:cNvSpPr>
            <a:spLocks noGrp="1"/>
          </p:cNvSpPr>
          <p:nvPr>
            <p:ph sz="half" idx="2"/>
          </p:nvPr>
        </p:nvSpPr>
        <p:spPr>
          <a:xfrm>
            <a:off x="5300795" y="1284833"/>
            <a:ext cx="3257578" cy="2689258"/>
          </a:xfrm>
        </p:spPr>
        <p:txBody>
          <a:bodyPr/>
          <a:lstStyle/>
          <a:p>
            <a:r>
              <a:rPr lang="en-US" dirty="0">
                <a:solidFill>
                  <a:schemeClr val="accent2">
                    <a:lumMod val="50000"/>
                  </a:schemeClr>
                </a:solidFill>
                <a:latin typeface="Calibri" panose="020F0502020204030204" pitchFamily="34" charset="0"/>
                <a:cs typeface="Calibri" panose="020F0502020204030204" pitchFamily="34" charset="0"/>
              </a:rPr>
              <a:t>Class Imbalance</a:t>
            </a:r>
          </a:p>
        </p:txBody>
      </p:sp>
      <p:sp>
        <p:nvSpPr>
          <p:cNvPr id="17" name="Content Placeholder 13">
            <a:extLst>
              <a:ext uri="{FF2B5EF4-FFF2-40B4-BE49-F238E27FC236}">
                <a16:creationId xmlns:a16="http://schemas.microsoft.com/office/drawing/2014/main" id="{F5FF20D3-A84A-ED75-356C-E2DF9B61CBA9}"/>
              </a:ext>
            </a:extLst>
          </p:cNvPr>
          <p:cNvSpPr txBox="1">
            <a:spLocks/>
          </p:cNvSpPr>
          <p:nvPr/>
        </p:nvSpPr>
        <p:spPr>
          <a:xfrm>
            <a:off x="1993408" y="4054858"/>
            <a:ext cx="2362835" cy="119523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chemeClr val="accent2">
                    <a:lumMod val="50000"/>
                  </a:schemeClr>
                </a:solidFill>
                <a:latin typeface="Calibri" panose="020F0502020204030204" pitchFamily="34" charset="0"/>
                <a:cs typeface="Calibri" panose="020F0502020204030204" pitchFamily="34" charset="0"/>
              </a:rPr>
              <a:t>Range</a:t>
            </a:r>
          </a:p>
        </p:txBody>
      </p:sp>
      <p:sp>
        <p:nvSpPr>
          <p:cNvPr id="18" name="Content Placeholder 13">
            <a:extLst>
              <a:ext uri="{FF2B5EF4-FFF2-40B4-BE49-F238E27FC236}">
                <a16:creationId xmlns:a16="http://schemas.microsoft.com/office/drawing/2014/main" id="{1CA00216-AB20-637D-38B6-0FFE19ACEE51}"/>
              </a:ext>
            </a:extLst>
          </p:cNvPr>
          <p:cNvSpPr txBox="1">
            <a:spLocks/>
          </p:cNvSpPr>
          <p:nvPr/>
        </p:nvSpPr>
        <p:spPr>
          <a:xfrm>
            <a:off x="5431478" y="4066435"/>
            <a:ext cx="2672744" cy="11631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chemeClr val="accent2">
                    <a:lumMod val="50000"/>
                  </a:schemeClr>
                </a:solidFill>
                <a:latin typeface="Calibri" panose="020F0502020204030204" pitchFamily="34" charset="0"/>
                <a:cs typeface="Calibri" panose="020F0502020204030204" pitchFamily="34" charset="0"/>
              </a:rPr>
              <a:t>Outliers</a:t>
            </a:r>
          </a:p>
        </p:txBody>
      </p:sp>
      <p:sp>
        <p:nvSpPr>
          <p:cNvPr id="21" name="TextBox 20">
            <a:extLst>
              <a:ext uri="{FF2B5EF4-FFF2-40B4-BE49-F238E27FC236}">
                <a16:creationId xmlns:a16="http://schemas.microsoft.com/office/drawing/2014/main" id="{E15AA6E9-6150-09B9-358C-8719915EF71E}"/>
              </a:ext>
            </a:extLst>
          </p:cNvPr>
          <p:cNvSpPr txBox="1"/>
          <p:nvPr/>
        </p:nvSpPr>
        <p:spPr>
          <a:xfrm>
            <a:off x="2273759" y="1736720"/>
            <a:ext cx="2213302" cy="646331"/>
          </a:xfrm>
          <a:prstGeom prst="rect">
            <a:avLst/>
          </a:prstGeom>
          <a:noFill/>
        </p:spPr>
        <p:txBody>
          <a:bodyPr wrap="square">
            <a:spAutoFit/>
          </a:bodyPr>
          <a:lstStyle/>
          <a:p>
            <a:r>
              <a:rPr lang="en-US" dirty="0">
                <a:solidFill>
                  <a:srgbClr val="246B9E"/>
                </a:solidFill>
                <a:latin typeface="Calibri" panose="020F0502020204030204" pitchFamily="34" charset="0"/>
                <a:cs typeface="Calibri" panose="020F0502020204030204" pitchFamily="34" charset="0"/>
              </a:rPr>
              <a:t>Impute with median</a:t>
            </a:r>
          </a:p>
          <a:p>
            <a:r>
              <a:rPr lang="en-US" strike="sngStrike" dirty="0">
                <a:solidFill>
                  <a:srgbClr val="246B9E"/>
                </a:solidFill>
                <a:latin typeface="Calibri" panose="020F0502020204030204" pitchFamily="34" charset="0"/>
                <a:cs typeface="Calibri" panose="020F0502020204030204" pitchFamily="34" charset="0"/>
              </a:rPr>
              <a:t>Drop</a:t>
            </a:r>
          </a:p>
        </p:txBody>
      </p:sp>
      <p:pic>
        <p:nvPicPr>
          <p:cNvPr id="22" name="Picture 21" descr="A graph with a blue and orange bar&#10;&#10;Description automatically generated">
            <a:extLst>
              <a:ext uri="{FF2B5EF4-FFF2-40B4-BE49-F238E27FC236}">
                <a16:creationId xmlns:a16="http://schemas.microsoft.com/office/drawing/2014/main" id="{2A9CAEC4-8D6B-FB17-7902-164C5A14CAEF}"/>
              </a:ext>
            </a:extLst>
          </p:cNvPr>
          <p:cNvPicPr>
            <a:picLocks noChangeAspect="1"/>
          </p:cNvPicPr>
          <p:nvPr/>
        </p:nvPicPr>
        <p:blipFill>
          <a:blip r:embed="rId2"/>
          <a:stretch>
            <a:fillRect/>
          </a:stretch>
        </p:blipFill>
        <p:spPr>
          <a:xfrm>
            <a:off x="5764899" y="1701252"/>
            <a:ext cx="2603255" cy="2040087"/>
          </a:xfrm>
          <a:prstGeom prst="rect">
            <a:avLst/>
          </a:prstGeom>
          <a:ln>
            <a:solidFill>
              <a:schemeClr val="tx1"/>
            </a:solidFill>
          </a:ln>
        </p:spPr>
      </p:pic>
      <p:sp>
        <p:nvSpPr>
          <p:cNvPr id="24" name="TextBox 23">
            <a:extLst>
              <a:ext uri="{FF2B5EF4-FFF2-40B4-BE49-F238E27FC236}">
                <a16:creationId xmlns:a16="http://schemas.microsoft.com/office/drawing/2014/main" id="{2143C0CA-6168-212D-6AFB-CBB1CD9D73DC}"/>
              </a:ext>
            </a:extLst>
          </p:cNvPr>
          <p:cNvSpPr txBox="1"/>
          <p:nvPr/>
        </p:nvSpPr>
        <p:spPr>
          <a:xfrm>
            <a:off x="2322846" y="4405430"/>
            <a:ext cx="2256681" cy="646331"/>
          </a:xfrm>
          <a:prstGeom prst="rect">
            <a:avLst/>
          </a:prstGeom>
          <a:noFill/>
        </p:spPr>
        <p:txBody>
          <a:bodyPr wrap="square">
            <a:spAutoFit/>
          </a:bodyPr>
          <a:lstStyle/>
          <a:p>
            <a:pPr marL="0" indent="0">
              <a:buNone/>
            </a:pPr>
            <a:r>
              <a:rPr lang="en-US" dirty="0">
                <a:solidFill>
                  <a:srgbClr val="246B9E"/>
                </a:solidFill>
                <a:latin typeface="Calibri" panose="020F0502020204030204" pitchFamily="34" charset="0"/>
                <a:cs typeface="Calibri" panose="020F0502020204030204" pitchFamily="34" charset="0"/>
              </a:rPr>
              <a:t>Standard Scaler</a:t>
            </a:r>
          </a:p>
          <a:p>
            <a:pPr marL="0" indent="0">
              <a:buNone/>
            </a:pPr>
            <a:r>
              <a:rPr lang="en-US" strike="sngStrike" dirty="0">
                <a:solidFill>
                  <a:srgbClr val="246B9E"/>
                </a:solidFill>
                <a:latin typeface="Calibri" panose="020F0502020204030204" pitchFamily="34" charset="0"/>
                <a:cs typeface="Calibri" panose="020F0502020204030204" pitchFamily="34" charset="0"/>
              </a:rPr>
              <a:t>min-max Scaler</a:t>
            </a:r>
          </a:p>
        </p:txBody>
      </p:sp>
      <p:sp>
        <p:nvSpPr>
          <p:cNvPr id="25" name="TextBox 24">
            <a:extLst>
              <a:ext uri="{FF2B5EF4-FFF2-40B4-BE49-F238E27FC236}">
                <a16:creationId xmlns:a16="http://schemas.microsoft.com/office/drawing/2014/main" id="{521C4A97-D340-8535-F0F7-62A2E4D3732F}"/>
              </a:ext>
            </a:extLst>
          </p:cNvPr>
          <p:cNvSpPr txBox="1"/>
          <p:nvPr/>
        </p:nvSpPr>
        <p:spPr>
          <a:xfrm>
            <a:off x="5764899" y="4373463"/>
            <a:ext cx="2256681" cy="646331"/>
          </a:xfrm>
          <a:prstGeom prst="rect">
            <a:avLst/>
          </a:prstGeom>
          <a:noFill/>
        </p:spPr>
        <p:txBody>
          <a:bodyPr wrap="square">
            <a:spAutoFit/>
          </a:bodyPr>
          <a:lstStyle/>
          <a:p>
            <a:pPr marL="0" indent="0">
              <a:buNone/>
            </a:pPr>
            <a:r>
              <a:rPr lang="en-US" dirty="0">
                <a:solidFill>
                  <a:srgbClr val="246B9E"/>
                </a:solidFill>
                <a:latin typeface="Calibri" panose="020F0502020204030204" pitchFamily="34" charset="0"/>
                <a:cs typeface="Calibri" panose="020F0502020204030204" pitchFamily="34" charset="0"/>
              </a:rPr>
              <a:t>Impute with median</a:t>
            </a:r>
          </a:p>
          <a:p>
            <a:pPr marL="0" indent="0">
              <a:buNone/>
            </a:pPr>
            <a:r>
              <a:rPr lang="en-US" strike="sngStrike" dirty="0">
                <a:solidFill>
                  <a:srgbClr val="246B9E"/>
                </a:solidFill>
                <a:latin typeface="Calibri" panose="020F0502020204030204" pitchFamily="34" charset="0"/>
                <a:cs typeface="Calibri" panose="020F0502020204030204" pitchFamily="34" charset="0"/>
              </a:rPr>
              <a:t>Drop</a:t>
            </a:r>
          </a:p>
        </p:txBody>
      </p:sp>
    </p:spTree>
    <p:extLst>
      <p:ext uri="{BB962C8B-B14F-4D97-AF65-F5344CB8AC3E}">
        <p14:creationId xmlns:p14="http://schemas.microsoft.com/office/powerpoint/2010/main" val="244293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build="p"/>
      <p:bldP spid="6" grpId="0" build="p"/>
      <p:bldP spid="17" grpId="0"/>
      <p:bldP spid="18" grpId="0"/>
      <p:bldP spid="21"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able of numbers and symbols&#10;&#10;Description automatically generated">
            <a:extLst>
              <a:ext uri="{FF2B5EF4-FFF2-40B4-BE49-F238E27FC236}">
                <a16:creationId xmlns:a16="http://schemas.microsoft.com/office/drawing/2014/main" id="{AB463933-A775-63A6-ECC1-233DC69AB5BA}"/>
              </a:ext>
            </a:extLst>
          </p:cNvPr>
          <p:cNvPicPr>
            <a:picLocks noChangeAspect="1"/>
          </p:cNvPicPr>
          <p:nvPr/>
        </p:nvPicPr>
        <p:blipFill>
          <a:blip r:embed="rId2"/>
          <a:stretch>
            <a:fillRect/>
          </a:stretch>
        </p:blipFill>
        <p:spPr>
          <a:xfrm>
            <a:off x="382584" y="1508142"/>
            <a:ext cx="8774570" cy="3841715"/>
          </a:xfrm>
          <a:prstGeom prst="rect">
            <a:avLst/>
          </a:prstGeom>
        </p:spPr>
      </p:pic>
      <p:sp>
        <p:nvSpPr>
          <p:cNvPr id="7" name="TextBox 6">
            <a:extLst>
              <a:ext uri="{FF2B5EF4-FFF2-40B4-BE49-F238E27FC236}">
                <a16:creationId xmlns:a16="http://schemas.microsoft.com/office/drawing/2014/main" id="{1CE24F31-7FCB-941E-EA34-0702DCB0D327}"/>
              </a:ext>
            </a:extLst>
          </p:cNvPr>
          <p:cNvSpPr txBox="1"/>
          <p:nvPr/>
        </p:nvSpPr>
        <p:spPr>
          <a:xfrm>
            <a:off x="2253171" y="947956"/>
            <a:ext cx="5033395" cy="400110"/>
          </a:xfrm>
          <a:prstGeom prst="rect">
            <a:avLst/>
          </a:prstGeom>
          <a:noFill/>
        </p:spPr>
        <p:txBody>
          <a:bodyPr wrap="square" rtlCol="0">
            <a:spAutoFit/>
          </a:bodyPr>
          <a:lstStyle/>
          <a:p>
            <a:r>
              <a:rPr lang="en-US" sz="2000" dirty="0">
                <a:solidFill>
                  <a:srgbClr val="246B9E"/>
                </a:solidFill>
                <a:latin typeface="Calibri" panose="020F0502020204030204" pitchFamily="34" charset="0"/>
                <a:cs typeface="Calibri" panose="020F0502020204030204" pitchFamily="34" charset="0"/>
              </a:rPr>
              <a:t>Water Quality dataset after data preprocessing</a:t>
            </a:r>
          </a:p>
        </p:txBody>
      </p:sp>
    </p:spTree>
    <p:extLst>
      <p:ext uri="{BB962C8B-B14F-4D97-AF65-F5344CB8AC3E}">
        <p14:creationId xmlns:p14="http://schemas.microsoft.com/office/powerpoint/2010/main" val="423574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64C0-953F-8F13-FBBE-161C2FBEAD40}"/>
              </a:ext>
            </a:extLst>
          </p:cNvPr>
          <p:cNvSpPr>
            <a:spLocks noGrp="1"/>
          </p:cNvSpPr>
          <p:nvPr>
            <p:ph type="title"/>
          </p:nvPr>
        </p:nvSpPr>
        <p:spPr>
          <a:xfrm>
            <a:off x="1684202" y="173359"/>
            <a:ext cx="6309093" cy="613025"/>
          </a:xfrm>
        </p:spPr>
        <p:txBody>
          <a:bodyPr>
            <a:normAutofit/>
          </a:bodyPr>
          <a:lstStyle/>
          <a:p>
            <a:r>
              <a:rPr lang="en-US" sz="3200" dirty="0">
                <a:solidFill>
                  <a:srgbClr val="246B9E"/>
                </a:solidFill>
                <a:latin typeface="Calibri" panose="020F0502020204030204" pitchFamily="34" charset="0"/>
                <a:cs typeface="Calibri" panose="020F0502020204030204" pitchFamily="34" charset="0"/>
              </a:rPr>
              <a:t>TRAINING AND TESTING THE MODEL</a:t>
            </a:r>
          </a:p>
        </p:txBody>
      </p:sp>
      <p:sp>
        <p:nvSpPr>
          <p:cNvPr id="4" name="TextBox 3">
            <a:extLst>
              <a:ext uri="{FF2B5EF4-FFF2-40B4-BE49-F238E27FC236}">
                <a16:creationId xmlns:a16="http://schemas.microsoft.com/office/drawing/2014/main" id="{33083EFE-0468-47FE-E218-80640497BF99}"/>
              </a:ext>
            </a:extLst>
          </p:cNvPr>
          <p:cNvSpPr txBox="1"/>
          <p:nvPr/>
        </p:nvSpPr>
        <p:spPr>
          <a:xfrm>
            <a:off x="322943" y="858260"/>
            <a:ext cx="3256906" cy="400110"/>
          </a:xfrm>
          <a:prstGeom prst="rect">
            <a:avLst/>
          </a:prstGeom>
          <a:noFill/>
        </p:spPr>
        <p:txBody>
          <a:bodyPr wrap="square" rtlCol="0">
            <a:spAutoFit/>
          </a:bodyPr>
          <a:lstStyle/>
          <a:p>
            <a:r>
              <a:rPr lang="en-US" sz="2000" i="0" u="none" strike="noStrike" dirty="0">
                <a:solidFill>
                  <a:srgbClr val="246B9E"/>
                </a:solidFill>
                <a:effectLst/>
                <a:latin typeface="Calibri" panose="020F0502020204030204" pitchFamily="34" charset="0"/>
                <a:cs typeface="Calibri" panose="020F0502020204030204" pitchFamily="34" charset="0"/>
              </a:rPr>
              <a:t>Gaussian Naive Bayes Model</a:t>
            </a:r>
            <a:endParaRPr lang="en-US" sz="2000" dirty="0">
              <a:solidFill>
                <a:srgbClr val="246B9E"/>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08682A8-8B21-8F16-D7FD-C01B031B7B48}"/>
              </a:ext>
            </a:extLst>
          </p:cNvPr>
          <p:cNvSpPr txBox="1"/>
          <p:nvPr/>
        </p:nvSpPr>
        <p:spPr>
          <a:xfrm>
            <a:off x="1322082" y="3237689"/>
            <a:ext cx="2498539" cy="382622"/>
          </a:xfrm>
          <a:prstGeom prst="rect">
            <a:avLst/>
          </a:prstGeom>
          <a:noFill/>
        </p:spPr>
        <p:txBody>
          <a:bodyPr wrap="square" rtlCol="0">
            <a:spAutoFit/>
          </a:bodyPr>
          <a:lstStyle/>
          <a:p>
            <a:r>
              <a:rPr lang="en-US" dirty="0">
                <a:solidFill>
                  <a:srgbClr val="246B9E"/>
                </a:solidFill>
                <a:latin typeface="Calibri" panose="020F0502020204030204" pitchFamily="34" charset="0"/>
                <a:cs typeface="Calibri" panose="020F0502020204030204" pitchFamily="34" charset="0"/>
              </a:rPr>
              <a:t>Before Feature Selection</a:t>
            </a:r>
          </a:p>
        </p:txBody>
      </p:sp>
      <p:sp>
        <p:nvSpPr>
          <p:cNvPr id="9" name="TextBox 8">
            <a:extLst>
              <a:ext uri="{FF2B5EF4-FFF2-40B4-BE49-F238E27FC236}">
                <a16:creationId xmlns:a16="http://schemas.microsoft.com/office/drawing/2014/main" id="{1C9476E5-C5EA-2094-D51A-B13B4C310E40}"/>
              </a:ext>
            </a:extLst>
          </p:cNvPr>
          <p:cNvSpPr txBox="1"/>
          <p:nvPr/>
        </p:nvSpPr>
        <p:spPr>
          <a:xfrm>
            <a:off x="6183584" y="3237689"/>
            <a:ext cx="2498539" cy="382622"/>
          </a:xfrm>
          <a:prstGeom prst="rect">
            <a:avLst/>
          </a:prstGeom>
          <a:noFill/>
        </p:spPr>
        <p:txBody>
          <a:bodyPr wrap="square" rtlCol="0">
            <a:spAutoFit/>
          </a:bodyPr>
          <a:lstStyle/>
          <a:p>
            <a:r>
              <a:rPr lang="en-US" dirty="0">
                <a:solidFill>
                  <a:srgbClr val="246B9E"/>
                </a:solidFill>
                <a:latin typeface="Calibri" panose="020F0502020204030204" pitchFamily="34" charset="0"/>
                <a:cs typeface="Calibri" panose="020F0502020204030204" pitchFamily="34" charset="0"/>
              </a:rPr>
              <a:t>After Feature Selection</a:t>
            </a:r>
          </a:p>
        </p:txBody>
      </p:sp>
      <p:pic>
        <p:nvPicPr>
          <p:cNvPr id="21" name="Picture 20" descr="A screenshot of a report&#10;&#10;Description automatically generated">
            <a:extLst>
              <a:ext uri="{FF2B5EF4-FFF2-40B4-BE49-F238E27FC236}">
                <a16:creationId xmlns:a16="http://schemas.microsoft.com/office/drawing/2014/main" id="{143D8BEC-E7EC-A29E-83B0-F9D96EBCF3B9}"/>
              </a:ext>
            </a:extLst>
          </p:cNvPr>
          <p:cNvPicPr>
            <a:picLocks noChangeAspect="1"/>
          </p:cNvPicPr>
          <p:nvPr/>
        </p:nvPicPr>
        <p:blipFill>
          <a:blip r:embed="rId2"/>
          <a:stretch>
            <a:fillRect/>
          </a:stretch>
        </p:blipFill>
        <p:spPr>
          <a:xfrm>
            <a:off x="322943" y="3591693"/>
            <a:ext cx="4553762" cy="2526725"/>
          </a:xfrm>
          <a:prstGeom prst="rect">
            <a:avLst/>
          </a:prstGeom>
          <a:ln>
            <a:solidFill>
              <a:schemeClr val="tx1"/>
            </a:solidFill>
          </a:ln>
        </p:spPr>
      </p:pic>
      <p:pic>
        <p:nvPicPr>
          <p:cNvPr id="23" name="Picture 22" descr="A screenshot of a report&#10;&#10;Description automatically generated">
            <a:extLst>
              <a:ext uri="{FF2B5EF4-FFF2-40B4-BE49-F238E27FC236}">
                <a16:creationId xmlns:a16="http://schemas.microsoft.com/office/drawing/2014/main" id="{C09D416D-6BD9-198A-68DE-860485A748D7}"/>
              </a:ext>
            </a:extLst>
          </p:cNvPr>
          <p:cNvPicPr>
            <a:picLocks noChangeAspect="1"/>
          </p:cNvPicPr>
          <p:nvPr/>
        </p:nvPicPr>
        <p:blipFill>
          <a:blip r:embed="rId3"/>
          <a:stretch>
            <a:fillRect/>
          </a:stretch>
        </p:blipFill>
        <p:spPr>
          <a:xfrm>
            <a:off x="4873393" y="3591694"/>
            <a:ext cx="5044022" cy="2526725"/>
          </a:xfrm>
          <a:prstGeom prst="rect">
            <a:avLst/>
          </a:prstGeom>
          <a:ln>
            <a:solidFill>
              <a:schemeClr val="tx1"/>
            </a:solidFill>
          </a:ln>
        </p:spPr>
      </p:pic>
      <p:pic>
        <p:nvPicPr>
          <p:cNvPr id="5122" name="Picture 2" descr="Measuring Performance: The Confusion Matrix – Glass Box">
            <a:extLst>
              <a:ext uri="{FF2B5EF4-FFF2-40B4-BE49-F238E27FC236}">
                <a16:creationId xmlns:a16="http://schemas.microsoft.com/office/drawing/2014/main" id="{1D98F82A-A68D-63A1-C57A-DC8F35C430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03" t="25008" r="16979" b="2114"/>
          <a:stretch/>
        </p:blipFill>
        <p:spPr bwMode="auto">
          <a:xfrm>
            <a:off x="5572191" y="1258370"/>
            <a:ext cx="2875576" cy="16956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black and white math equation&#10;&#10;Description automatically generated">
            <a:extLst>
              <a:ext uri="{FF2B5EF4-FFF2-40B4-BE49-F238E27FC236}">
                <a16:creationId xmlns:a16="http://schemas.microsoft.com/office/drawing/2014/main" id="{CFC2E757-9028-F5BC-2620-F710091B21DE}"/>
              </a:ext>
            </a:extLst>
          </p:cNvPr>
          <p:cNvPicPr>
            <a:picLocks noChangeAspect="1"/>
          </p:cNvPicPr>
          <p:nvPr/>
        </p:nvPicPr>
        <p:blipFill>
          <a:blip r:embed="rId5"/>
          <a:stretch>
            <a:fillRect/>
          </a:stretch>
        </p:blipFill>
        <p:spPr>
          <a:xfrm>
            <a:off x="1058798" y="1703980"/>
            <a:ext cx="3082052" cy="970117"/>
          </a:xfrm>
          <a:prstGeom prst="rect">
            <a:avLst/>
          </a:prstGeom>
        </p:spPr>
      </p:pic>
    </p:spTree>
    <p:extLst>
      <p:ext uri="{BB962C8B-B14F-4D97-AF65-F5344CB8AC3E}">
        <p14:creationId xmlns:p14="http://schemas.microsoft.com/office/powerpoint/2010/main" val="317408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9"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{732D0B8F-98F6-AC46-9A0C-89C232ECC3F8}tf10001063</Template>
  <TotalTime>4869</TotalTime>
  <Words>778</Words>
  <Application>Microsoft Macintosh PowerPoint</Application>
  <PresentationFormat>Widescreen</PresentationFormat>
  <Paragraphs>132</Paragraphs>
  <Slides>19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Trebuchet MS</vt:lpstr>
      <vt:lpstr>Wingdings 3</vt:lpstr>
      <vt:lpstr>Facet</vt:lpstr>
      <vt:lpstr>DATA SCIENCE ENGINEERING METHODS FINAL PROJECT</vt:lpstr>
      <vt:lpstr>WHY WATER QUALITY DATASET ?</vt:lpstr>
      <vt:lpstr>DATASET DESCRIPTION</vt:lpstr>
      <vt:lpstr>EXPLORATORY DATA ANALYSIS - KDE AND BOXPLOTS </vt:lpstr>
      <vt:lpstr>PowerPoint Presentation</vt:lpstr>
      <vt:lpstr>PROBLEMS IDENTIFIED IN THE DATASET</vt:lpstr>
      <vt:lpstr>DATA PREPROCESSING</vt:lpstr>
      <vt:lpstr>PowerPoint Presentation</vt:lpstr>
      <vt:lpstr>TRAINING AND TESTING THE MODEL</vt:lpstr>
      <vt:lpstr>K-Nearest Neighbors</vt:lpstr>
      <vt:lpstr>Random Forest</vt:lpstr>
      <vt:lpstr>PowerPoint Presentation</vt:lpstr>
      <vt:lpstr>PowerPoint Presentation</vt:lpstr>
      <vt:lpstr>PowerPoint Presentation</vt:lpstr>
      <vt:lpstr>RESULTS</vt:lpstr>
      <vt:lpstr>THE MACHINE LEARNING MODELS WE CHOSE AND WHY?</vt:lpstr>
      <vt:lpstr>LEARNINGS FROM THE ANALYSIS</vt:lpstr>
      <vt:lpstr>FUTURE IMPROVEMENT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on water potability dataset</dc:title>
  <dc:creator>Anusha Dheerendra Kulkarni</dc:creator>
  <cp:lastModifiedBy>Anusha Dheerendra Kulkarni</cp:lastModifiedBy>
  <cp:revision>101</cp:revision>
  <dcterms:created xsi:type="dcterms:W3CDTF">2023-11-18T01:48:48Z</dcterms:created>
  <dcterms:modified xsi:type="dcterms:W3CDTF">2023-12-04T20:22:01Z</dcterms:modified>
</cp:coreProperties>
</file>